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92" r:id="rId3"/>
    <p:sldId id="271" r:id="rId4"/>
    <p:sldId id="290" r:id="rId5"/>
    <p:sldId id="293" r:id="rId6"/>
    <p:sldId id="294" r:id="rId7"/>
    <p:sldId id="300" r:id="rId8"/>
    <p:sldId id="278" r:id="rId9"/>
    <p:sldId id="284" r:id="rId10"/>
    <p:sldId id="295" r:id="rId11"/>
    <p:sldId id="296" r:id="rId12"/>
    <p:sldId id="297" r:id="rId13"/>
    <p:sldId id="289" r:id="rId14"/>
    <p:sldId id="298" r:id="rId15"/>
    <p:sldId id="299" r:id="rId16"/>
    <p:sldId id="279" r:id="rId17"/>
    <p:sldId id="301" r:id="rId18"/>
    <p:sldId id="302" r:id="rId19"/>
    <p:sldId id="285" r:id="rId20"/>
    <p:sldId id="303" r:id="rId21"/>
    <p:sldId id="304" r:id="rId22"/>
    <p:sldId id="305" r:id="rId23"/>
    <p:sldId id="306" r:id="rId24"/>
    <p:sldId id="307" r:id="rId25"/>
    <p:sldId id="308" r:id="rId26"/>
    <p:sldId id="280" r:id="rId27"/>
    <p:sldId id="286" r:id="rId28"/>
    <p:sldId id="288" r:id="rId29"/>
    <p:sldId id="287" r:id="rId30"/>
    <p:sldId id="291" r:id="rId31"/>
    <p:sldId id="277" r:id="rId32"/>
    <p:sldId id="274" r:id="rId33"/>
  </p:sldIdLst>
  <p:sldSz cx="12192000" cy="6858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나눔바른고딕" panose="020B0603020101020101" pitchFamily="50" charset="-127"/>
      <p:regular r:id="rId36"/>
      <p:bold r:id="rId37"/>
    </p:embeddedFont>
    <p:embeddedFont>
      <p:font typeface="나눔바른고딕 Light" panose="020B0603020101020101" pitchFamily="50" charset="-127"/>
      <p:regular r:id="rId38"/>
    </p:embeddedFont>
    <p:embeddedFont>
      <p:font typeface="나눔바른고딕 UltraLight" panose="00000300000000000000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F39B0-8386-46FD-BF23-65B06B6249DA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30EE0-8517-49A9-A302-C9BF7F1EF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83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Exact method</a:t>
            </a:r>
            <a:r>
              <a:rPr lang="ko-KR" altLang="en-US" dirty="0"/>
              <a:t>에 대한 이야기를 하기에 앞서 그 배경이 되는 희박한 자료를 가졌을 때의 효과에 대한 이야기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먼저 양적 예측변수에서의 무한대 효과의 추정에 대해 이야기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로지스틱 회귀모형의 로그 가능도 함수는 오목한 형태를 가지고 이런 이유 때문에 </a:t>
            </a:r>
            <a:r>
              <a:rPr lang="en-US" altLang="ko-KR" dirty="0"/>
              <a:t>ML</a:t>
            </a:r>
            <a:r>
              <a:rPr lang="ko-KR" altLang="en-US" dirty="0"/>
              <a:t>추정 값이 빠르게 수렴하는 것을 볼 수 있다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그러나 어떤 자료에 대해서 </a:t>
            </a:r>
            <a:r>
              <a:rPr lang="en-US" altLang="ko-KR" dirty="0"/>
              <a:t>ML</a:t>
            </a:r>
            <a:r>
              <a:rPr lang="ko-KR" altLang="en-US" dirty="0"/>
              <a:t>추정 값이 무한대가 되거나 아예 존재하지 않아서 추정이 어려운 경우가 있다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것은 특정 예측변수 값의 범위에서 성공 이나 실패 한가지 경우만 관찰되는 경우 발생한다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위 의 그래프와 같이 </a:t>
            </a:r>
            <a:r>
              <a:rPr lang="en-US" altLang="ko-KR" dirty="0"/>
              <a:t>y = 0</a:t>
            </a:r>
            <a:r>
              <a:rPr lang="ko-KR" altLang="en-US" dirty="0"/>
              <a:t>값을 갖는 예측변수가 </a:t>
            </a:r>
            <a:r>
              <a:rPr lang="en-US" altLang="ko-KR" dirty="0"/>
              <a:t>y = 1</a:t>
            </a:r>
            <a:r>
              <a:rPr lang="ko-KR" altLang="en-US" dirty="0"/>
              <a:t>값을 갖는 예측변수 보다 항상 작은 경우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가장 이상적인 적합은 </a:t>
            </a:r>
            <a:r>
              <a:rPr lang="en-US" altLang="ko-KR" dirty="0"/>
              <a:t>x&lt;=40 </a:t>
            </a:r>
            <a:r>
              <a:rPr lang="ko-KR" altLang="en-US" dirty="0"/>
              <a:t>파이</a:t>
            </a:r>
            <a:r>
              <a:rPr lang="en-US" altLang="ko-KR" dirty="0"/>
              <a:t> </a:t>
            </a:r>
            <a:r>
              <a:rPr lang="ko-KR" altLang="en-US" dirty="0" err="1"/>
              <a:t>헷</a:t>
            </a:r>
            <a:r>
              <a:rPr lang="ko-KR" altLang="en-US" dirty="0"/>
              <a:t> </a:t>
            </a:r>
            <a:r>
              <a:rPr lang="en-US" altLang="ko-KR" dirty="0"/>
              <a:t> 0, x&gt;=60 </a:t>
            </a:r>
            <a:r>
              <a:rPr lang="ko-KR" altLang="en-US" dirty="0"/>
              <a:t>일 때 파이 </a:t>
            </a:r>
            <a:r>
              <a:rPr lang="ko-KR" altLang="en-US" dirty="0" err="1"/>
              <a:t>헷</a:t>
            </a:r>
            <a:r>
              <a:rPr lang="ko-KR" altLang="en-US" dirty="0"/>
              <a:t> </a:t>
            </a:r>
            <a:r>
              <a:rPr lang="en-US" altLang="ko-KR" dirty="0"/>
              <a:t>1  </a:t>
            </a:r>
            <a:r>
              <a:rPr lang="ko-KR" altLang="en-US" dirty="0"/>
              <a:t>그리고 베타를 제한하지 않고 계속 증가시키면 로지스틱 곡선이 점차 이상적인 형태에 가까워진다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베타 </a:t>
            </a:r>
            <a:r>
              <a:rPr lang="ko-KR" altLang="en-US" dirty="0" err="1"/>
              <a:t>헷을</a:t>
            </a:r>
            <a:r>
              <a:rPr lang="ko-KR" altLang="en-US" dirty="0"/>
              <a:t> 계속 증가 시키면 가능도 함수도 계속 증가하고 </a:t>
            </a:r>
            <a:r>
              <a:rPr lang="en-US" altLang="ko-KR" dirty="0"/>
              <a:t>ML</a:t>
            </a:r>
            <a:r>
              <a:rPr lang="ko-KR" altLang="en-US" dirty="0"/>
              <a:t>추정 값은 무한대가 된다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그런데 실제로 소프트웨어에서는 베타 </a:t>
            </a:r>
            <a:r>
              <a:rPr lang="ko-KR" altLang="en-US" dirty="0" err="1"/>
              <a:t>헷이</a:t>
            </a:r>
            <a:r>
              <a:rPr lang="ko-KR" altLang="en-US" dirty="0"/>
              <a:t> 무한대로 가는 것을 인지하지 못하고 어느 순간 로그 가능도 함수가 </a:t>
            </a:r>
            <a:r>
              <a:rPr lang="ko-KR" altLang="en-US" dirty="0" err="1"/>
              <a:t>가수렴</a:t>
            </a:r>
            <a:r>
              <a:rPr lang="ko-KR" altLang="en-US" dirty="0"/>
              <a:t> 값에 도달 하게 되고 수렴하게 된다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베타 </a:t>
            </a:r>
            <a:r>
              <a:rPr lang="ko-KR" altLang="en-US" dirty="0" err="1"/>
              <a:t>헷이</a:t>
            </a:r>
            <a:r>
              <a:rPr lang="ko-KR" altLang="en-US" dirty="0"/>
              <a:t> 무한대로 가는 것과 다르게 가 </a:t>
            </a:r>
            <a:r>
              <a:rPr lang="ko-KR" altLang="en-US" dirty="0" err="1"/>
              <a:t>수렴값에서</a:t>
            </a:r>
            <a:r>
              <a:rPr lang="ko-KR" altLang="en-US" dirty="0"/>
              <a:t> 수렴하기 때문에 큰 표준 오차를 가지는 문제를 야기할 수 있다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특히 곡률이 작은 경우 로그 가능도 함수의 변동이 없고 이럴 경우 매우 큰 </a:t>
            </a:r>
            <a:r>
              <a:rPr lang="ko-KR" altLang="en-US" dirty="0" err="1"/>
              <a:t>모수</a:t>
            </a:r>
            <a:r>
              <a:rPr lang="ko-KR" altLang="en-US" dirty="0"/>
              <a:t> 추정 값을 출력하게 된다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3248-4B87-4AE7-AE3A-4CA081066A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6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다음으로 질적 예측 변수에 대한 무한대 효과의 추정에 대해서 알아보면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질적 예측변수에서도 무한대의 추정 값을 가질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하나의 이항 예측변수를 가지고 있는 경우 자료는 </a:t>
            </a:r>
            <a:r>
              <a:rPr lang="en-US" altLang="ko-KR" dirty="0"/>
              <a:t>2x2 </a:t>
            </a:r>
            <a:r>
              <a:rPr lang="ko-KR" altLang="en-US" dirty="0"/>
              <a:t>분할표의 도수인데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ML </a:t>
            </a:r>
            <a:r>
              <a:rPr lang="ko-KR" altLang="en-US" dirty="0"/>
              <a:t>추정 값은 표본 로그 </a:t>
            </a:r>
            <a:r>
              <a:rPr lang="ko-KR" altLang="en-US" dirty="0" err="1"/>
              <a:t>오즈비이고</a:t>
            </a:r>
            <a:r>
              <a:rPr lang="ko-KR" altLang="en-US" dirty="0"/>
              <a:t> 분할표의 칸 도수 중 하나가 </a:t>
            </a:r>
            <a:r>
              <a:rPr lang="en-US" altLang="ko-KR" dirty="0"/>
              <a:t>0</a:t>
            </a:r>
            <a:r>
              <a:rPr lang="ko-KR" altLang="en-US" dirty="0"/>
              <a:t>이 되면 그 추정 값은 양의 무한대이거나 음의 무한대 값을 갖는다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예를 들어 이런 </a:t>
            </a:r>
            <a:r>
              <a:rPr lang="en-US" altLang="ko-KR" dirty="0"/>
              <a:t>2x2 </a:t>
            </a:r>
            <a:r>
              <a:rPr lang="ko-KR" altLang="en-US" dirty="0"/>
              <a:t>분할 표를 가진다고 했을 때 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두개 이상의 질적 예측변수가 있는 경우 자료는 다차원 분할표의 도수인데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도수가 </a:t>
            </a:r>
            <a:r>
              <a:rPr lang="en-US" altLang="ko-KR" dirty="0"/>
              <a:t>0</a:t>
            </a:r>
            <a:r>
              <a:rPr lang="ko-KR" altLang="en-US" dirty="0"/>
              <a:t>인 칸을 나타내는 </a:t>
            </a:r>
            <a:r>
              <a:rPr lang="ko-KR" altLang="en-US" dirty="0" err="1"/>
              <a:t>표집영이</a:t>
            </a:r>
            <a:r>
              <a:rPr lang="ko-KR" altLang="en-US" dirty="0"/>
              <a:t> 모형의 </a:t>
            </a:r>
            <a:r>
              <a:rPr lang="ko-KR" altLang="en-US" dirty="0" err="1"/>
              <a:t>모수에</a:t>
            </a:r>
            <a:r>
              <a:rPr lang="ko-KR" altLang="en-US" dirty="0"/>
              <a:t> 대한 </a:t>
            </a:r>
            <a:r>
              <a:rPr lang="en-US" altLang="ko-KR" dirty="0"/>
              <a:t>ML</a:t>
            </a:r>
            <a:r>
              <a:rPr lang="ko-KR" altLang="en-US" dirty="0"/>
              <a:t>추정 값이 무한대가 되는 원인이 될 수 가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더 나아가 모형의 어떤 항에 해당하는 주변 합 칸 도수가 </a:t>
            </a:r>
            <a:r>
              <a:rPr lang="en-US" altLang="ko-KR" dirty="0"/>
              <a:t>0 </a:t>
            </a:r>
            <a:r>
              <a:rPr lang="ko-KR" altLang="en-US" dirty="0"/>
              <a:t>일 때 이 항에 대응되는 추정 값은 무한대가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다음 표는 </a:t>
            </a:r>
            <a:r>
              <a:rPr lang="en-US" altLang="ko-KR" dirty="0"/>
              <a:t>5</a:t>
            </a:r>
            <a:r>
              <a:rPr lang="ko-KR" altLang="en-US" dirty="0"/>
              <a:t>개의 센터에서 시행한 세균성 감염치료에 대해서 위약과 효과적인 약을 비교하는 실험 데이터 인데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 표에서 마지막 두 열에 해당하는 주변 분할표는 </a:t>
            </a:r>
            <a:r>
              <a:rPr lang="en-US" altLang="ko-KR" dirty="0"/>
              <a:t>0</a:t>
            </a:r>
            <a:r>
              <a:rPr lang="ko-KR" altLang="en-US" dirty="0"/>
              <a:t>인 칸을 포함하고 있다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센터</a:t>
            </a:r>
            <a:r>
              <a:rPr lang="en-US" altLang="ko-KR" dirty="0"/>
              <a:t>1</a:t>
            </a:r>
            <a:r>
              <a:rPr lang="ko-KR" altLang="en-US" dirty="0"/>
              <a:t>과 센터</a:t>
            </a:r>
            <a:r>
              <a:rPr lang="en-US" altLang="ko-KR" dirty="0"/>
              <a:t>3</a:t>
            </a:r>
            <a:r>
              <a:rPr lang="ko-KR" altLang="en-US" dirty="0"/>
              <a:t>에 대해서 성공한 경우가 없기 때문에 베타</a:t>
            </a:r>
            <a:r>
              <a:rPr lang="en-US" altLang="ko-KR" dirty="0"/>
              <a:t>1 </a:t>
            </a:r>
            <a:r>
              <a:rPr lang="ko-KR" altLang="en-US" dirty="0"/>
              <a:t>베타</a:t>
            </a:r>
            <a:r>
              <a:rPr lang="en-US" altLang="ko-KR" dirty="0"/>
              <a:t>3</a:t>
            </a:r>
            <a:r>
              <a:rPr lang="ko-KR" altLang="en-US" dirty="0"/>
              <a:t>에 대한 </a:t>
            </a:r>
            <a:r>
              <a:rPr lang="en-US" altLang="ko-KR" dirty="0"/>
              <a:t>ML</a:t>
            </a:r>
            <a:r>
              <a:rPr lang="ko-KR" altLang="en-US" dirty="0"/>
              <a:t>추정 값은 음의 무한대 값이 된다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실제로 소프트웨어 에서 베타</a:t>
            </a:r>
            <a:r>
              <a:rPr lang="en-US" altLang="ko-KR" dirty="0"/>
              <a:t>1 </a:t>
            </a:r>
            <a:r>
              <a:rPr lang="ko-KR" altLang="en-US" dirty="0"/>
              <a:t>베타</a:t>
            </a:r>
            <a:r>
              <a:rPr lang="en-US" altLang="ko-KR" dirty="0"/>
              <a:t>3</a:t>
            </a:r>
            <a:r>
              <a:rPr lang="ko-KR" altLang="en-US" dirty="0"/>
              <a:t>가 음의 무한대 감소할 때 가능도 함수가 증가하는 것을 나타내고 있으나 적합하는 알고리즘은 매우 큰 음의 값에서 수렴할 수 있고 그에 의해서 큰 표준오차를 가지는 문제 생길 수 있다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3248-4B87-4AE7-AE3A-4CA081066A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83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다음으로 </a:t>
            </a:r>
            <a:r>
              <a:rPr lang="en-US" altLang="ko-KR" dirty="0"/>
              <a:t>X</a:t>
            </a:r>
            <a:r>
              <a:rPr lang="ko-KR" altLang="en-US" dirty="0"/>
              <a:t>제곱과 </a:t>
            </a:r>
            <a:r>
              <a:rPr lang="en-US" altLang="ko-KR" dirty="0"/>
              <a:t>G</a:t>
            </a:r>
            <a:r>
              <a:rPr lang="ko-KR" altLang="en-US" dirty="0"/>
              <a:t>제곱에 대한 검정에서의 </a:t>
            </a:r>
            <a:r>
              <a:rPr lang="ko-KR" altLang="en-US" dirty="0" err="1"/>
              <a:t>소표본</a:t>
            </a:r>
            <a:r>
              <a:rPr lang="ko-KR" altLang="en-US" dirty="0"/>
              <a:t> 효과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이항 반응 변수에 대한 모형에서 예측변수들이 모두 범주형 일 때 적합도 통계량의 실제 표본 분포는 표본 크기 </a:t>
            </a:r>
            <a:r>
              <a:rPr lang="en-US" altLang="ko-KR" dirty="0"/>
              <a:t>n</a:t>
            </a:r>
            <a:r>
              <a:rPr lang="ko-KR" altLang="en-US" dirty="0"/>
              <a:t>이 클 때 근사적으로 </a:t>
            </a:r>
            <a:r>
              <a:rPr lang="ko-KR" altLang="en-US" dirty="0" err="1"/>
              <a:t>카이제곱분포를</a:t>
            </a:r>
            <a:r>
              <a:rPr lang="ko-KR" altLang="en-US" dirty="0"/>
              <a:t> 따른다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카이제곱근사분포의</a:t>
            </a:r>
            <a:r>
              <a:rPr lang="ko-KR" altLang="en-US" dirty="0"/>
              <a:t> 적절성은 표본크기 </a:t>
            </a:r>
            <a:r>
              <a:rPr lang="en-US" altLang="ko-KR" dirty="0"/>
              <a:t>n</a:t>
            </a:r>
            <a:r>
              <a:rPr lang="ko-KR" altLang="en-US" dirty="0"/>
              <a:t>과 칸 수에 따라 영향을 받는다 대체로 칸 당 평균 관측치의 수가 증가 할 수 록 잘 근사하는 경향이 있다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그렇지만 너무 작은 적합 값과 너무 큰 적합 값을 모두 포함하는 희박한 분할표에서는 </a:t>
            </a:r>
            <a:r>
              <a:rPr lang="ko-KR" altLang="en-US" dirty="0" err="1"/>
              <a:t>카이제곱의</a:t>
            </a:r>
            <a:r>
              <a:rPr lang="ko-KR" altLang="en-US" dirty="0"/>
              <a:t> 근사 분포가 형편없이 좋지 않을 수 도 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소표본</a:t>
            </a:r>
            <a:r>
              <a:rPr lang="ko-KR" altLang="en-US" dirty="0"/>
              <a:t> 정확 추론을 사용하는 것이 안전하다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X</a:t>
            </a:r>
            <a:r>
              <a:rPr lang="ko-KR" altLang="en-US" dirty="0"/>
              <a:t>제곱 이 소분포나 희박한 분할표에서는 </a:t>
            </a:r>
            <a:r>
              <a:rPr lang="en-US" altLang="ko-KR" dirty="0"/>
              <a:t>G</a:t>
            </a:r>
            <a:r>
              <a:rPr lang="ko-KR" altLang="en-US" dirty="0"/>
              <a:t>제곱보다 적절한 통계량이다 </a:t>
            </a:r>
            <a:r>
              <a:rPr lang="en-US" altLang="ko-KR" dirty="0"/>
              <a:t>G</a:t>
            </a:r>
            <a:r>
              <a:rPr lang="ko-KR" altLang="en-US" dirty="0"/>
              <a:t>제곱 분포는 </a:t>
            </a:r>
            <a:r>
              <a:rPr lang="en-US" altLang="ko-KR" dirty="0"/>
              <a:t>(</a:t>
            </a:r>
            <a:r>
              <a:rPr lang="ko-KR" altLang="en-US" dirty="0" err="1"/>
              <a:t>표본수</a:t>
            </a:r>
            <a:r>
              <a:rPr lang="en-US" altLang="ko-KR" dirty="0"/>
              <a:t>)/(</a:t>
            </a:r>
            <a:r>
              <a:rPr lang="ko-KR" altLang="en-US" dirty="0"/>
              <a:t>칸의 수</a:t>
            </a:r>
            <a:r>
              <a:rPr lang="en-US" altLang="ko-KR" dirty="0"/>
              <a:t>) </a:t>
            </a:r>
            <a:r>
              <a:rPr lang="ko-KR" altLang="en-US" dirty="0"/>
              <a:t>가 </a:t>
            </a:r>
            <a:r>
              <a:rPr lang="en-US" altLang="ko-KR" dirty="0"/>
              <a:t>5</a:t>
            </a:r>
            <a:r>
              <a:rPr lang="ko-KR" altLang="en-US" dirty="0"/>
              <a:t>보다 작을 때 </a:t>
            </a:r>
            <a:r>
              <a:rPr lang="ko-KR" altLang="en-US" dirty="0" err="1"/>
              <a:t>카이제곱분포에</a:t>
            </a:r>
            <a:r>
              <a:rPr lang="ko-KR" altLang="en-US" dirty="0"/>
              <a:t> 잘 근사하지 못한다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이렇게 소표본에 대해서 발생할 수 있는 문제에 적용하기 위해서 다양한 방법들이 개발되고 있고 뒤 이어서 로지스틱 회귀모형의 </a:t>
            </a:r>
            <a:r>
              <a:rPr lang="ko-KR" altLang="en-US" dirty="0" err="1"/>
              <a:t>모수에</a:t>
            </a:r>
            <a:r>
              <a:rPr lang="ko-KR" altLang="en-US" dirty="0"/>
              <a:t> 대해 이러한 문제에 대해서 이야기 하겠다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3248-4B87-4AE7-AE3A-4CA081066A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7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935421"/>
            <a:ext cx="11267090" cy="4971393"/>
          </a:xfrm>
          <a:prstGeom prst="rect">
            <a:avLst/>
          </a:prstGeom>
          <a:pattFill prst="openDmn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5906814"/>
            <a:ext cx="1126709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8619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1094977"/>
            <a:ext cx="24264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8995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8854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C11D-9E96-4C86-AB27-6EA55E292A3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FBCE-1903-4347-8830-0504A1E659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6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717" y="189188"/>
            <a:ext cx="4905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Categorical Data Analysis</a:t>
            </a:r>
            <a:endParaRPr lang="ko-KR" alt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62756" y="6404191"/>
            <a:ext cx="323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dist"/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김민수 김종영 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김학빈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진영화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4595" y="4296794"/>
            <a:ext cx="3784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Exact </a:t>
            </a:r>
          </a:p>
          <a:p>
            <a:pPr algn="dist"/>
            <a:r>
              <a:rPr lang="en-US" altLang="ko-KR" sz="44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44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34594" y="6404190"/>
            <a:ext cx="189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pPr algn="dist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2019 11 13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1603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88037-2AE6-4B86-AFEA-F850604B9E64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Exact Method</a:t>
            </a: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0BA76-41A9-488C-BF4C-0B93A44655EF}"/>
              </a:ext>
            </a:extLst>
          </p:cNvPr>
          <p:cNvSpPr txBox="1"/>
          <p:nvPr/>
        </p:nvSpPr>
        <p:spPr>
          <a:xfrm>
            <a:off x="656754" y="1419174"/>
            <a:ext cx="811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General Case (Multivariate Variable)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F303A4-3697-492C-AEDF-6BC6B9B6D34C}"/>
                  </a:ext>
                </a:extLst>
              </p:cNvPr>
              <p:cNvSpPr txBox="1"/>
              <p:nvPr/>
            </p:nvSpPr>
            <p:spPr>
              <a:xfrm>
                <a:off x="848139" y="2133600"/>
                <a:ext cx="10933044" cy="1486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By the sufficiency principle, the conditional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, 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  depends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. Let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) denote the conditional probability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, 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). Then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 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dirty="0"/>
                              <m:t>,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dirty="0"/>
                              <m:t>, ….,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dirty="0"/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dirty="0"/>
                                  <m:t>, …., 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F303A4-3697-492C-AEDF-6BC6B9B6D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39" y="2133600"/>
                <a:ext cx="10933044" cy="1486048"/>
              </a:xfrm>
              <a:prstGeom prst="rect">
                <a:avLst/>
              </a:prstGeom>
              <a:blipFill>
                <a:blip r:embed="rId2"/>
                <a:stretch>
                  <a:fillRect l="-446" t="-2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154E9A-C143-4F12-937A-5E17CDB3876F}"/>
                  </a:ext>
                </a:extLst>
              </p:cNvPr>
              <p:cNvSpPr txBox="1"/>
              <p:nvPr/>
            </p:nvSpPr>
            <p:spPr>
              <a:xfrm>
                <a:off x="967409" y="4161183"/>
                <a:ext cx="4072677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What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? 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154E9A-C143-4F12-937A-5E17CDB38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09" y="4161183"/>
                <a:ext cx="4072677" cy="390748"/>
              </a:xfrm>
              <a:prstGeom prst="rect">
                <a:avLst/>
              </a:prstGeom>
              <a:blipFill>
                <a:blip r:embed="rId3"/>
                <a:stretch>
                  <a:fillRect l="-1347" t="-10938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1DA36083-DFBE-424D-86FD-760AAEFEE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747" y="4495851"/>
            <a:ext cx="5553075" cy="1885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FA9FEA-1E4B-44AD-8611-D9F7E9070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789" y="6105576"/>
            <a:ext cx="400050" cy="276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F6423A-3091-44CD-B657-18D694C58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610" y="5062438"/>
            <a:ext cx="1181100" cy="64770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238E0ED-B45B-4EA6-8BD2-034F95504783}"/>
              </a:ext>
            </a:extLst>
          </p:cNvPr>
          <p:cNvSpPr/>
          <p:nvPr/>
        </p:nvSpPr>
        <p:spPr>
          <a:xfrm>
            <a:off x="8953136" y="5224363"/>
            <a:ext cx="887896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8BE7B0-03CF-48E1-9B14-F46618BADB7C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A30FC8-D900-4719-82C5-41DA7C1401A5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9F9060-8E7C-48B9-930B-8A268AD57D8E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FC5A32-0B0A-4F93-9472-93CD7D42EB08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5384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88037-2AE6-4B86-AFEA-F850604B9E64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Exact Method</a:t>
            </a: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0BA76-41A9-488C-BF4C-0B93A44655EF}"/>
              </a:ext>
            </a:extLst>
          </p:cNvPr>
          <p:cNvSpPr txBox="1"/>
          <p:nvPr/>
        </p:nvSpPr>
        <p:spPr>
          <a:xfrm>
            <a:off x="656754" y="1419174"/>
            <a:ext cx="811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Hypothesis testing</a:t>
            </a: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FA9FEA-1E4B-44AD-8611-D9F7E907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789" y="6105576"/>
            <a:ext cx="400050" cy="276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B573D2-233A-4B76-99E4-47DA2778E4C3}"/>
                  </a:ext>
                </a:extLst>
              </p:cNvPr>
              <p:cNvSpPr txBox="1"/>
              <p:nvPr/>
            </p:nvSpPr>
            <p:spPr>
              <a:xfrm>
                <a:off x="980661" y="2054087"/>
                <a:ext cx="8416423" cy="3800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Suppose we wish to test</a:t>
                </a:r>
              </a:p>
              <a:p>
                <a:r>
                  <a:rPr lang="en-US" altLang="ko-KR" dirty="0"/>
                  <a:t>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dirty="0"/>
              </a:p>
              <a:p>
                <a:r>
                  <a:rPr lang="ko-KR" altLang="en-US" dirty="0"/>
                  <a:t>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Then, we obtain the exact p-value by summing probabilities over some specified critical region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dirty="0"/>
                  <a:t>  :   </a:t>
                </a:r>
                <a:endParaRPr lang="en-US" altLang="ko-KR" b="0" dirty="0">
                  <a:ea typeface="Cambria Math" panose="02040503050406030204" pitchFamily="18" charset="0"/>
                </a:endParaRPr>
              </a:p>
              <a:p>
                <a:endParaRPr lang="en-US" altLang="ko-KR" dirty="0"/>
              </a:p>
              <a:p>
                <a:r>
                  <a:rPr lang="en-US" altLang="ko-KR" dirty="0"/>
                  <a:t>                                           p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𝑐𝑝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{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f(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) 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{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dirty="0"/>
                          <m:t>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/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baseline="30000" dirty="0"/>
                  <a:t>2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dirty="0"/>
                          <m:t>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 baseline="30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/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baseline="30000" dirty="0"/>
                  <a:t>2</a:t>
                </a:r>
                <a:r>
                  <a:rPr lang="en-US" altLang="ko-KR" dirty="0"/>
                  <a:t> }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(which is usually used)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B573D2-233A-4B76-99E4-47DA2778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61" y="2054087"/>
                <a:ext cx="8416423" cy="3800399"/>
              </a:xfrm>
              <a:prstGeom prst="rect">
                <a:avLst/>
              </a:prstGeom>
              <a:blipFill>
                <a:blip r:embed="rId3"/>
                <a:stretch>
                  <a:fillRect l="-652" t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1035EA6-14F2-4B77-B769-5F3646728B8E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9B775-B37D-4D51-99B6-27801220A947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C50F6-5626-4085-8D31-768C42CD30DE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B1378-F6F2-47F6-9023-7A97E20978F9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1477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88037-2AE6-4B86-AFEA-F850604B9E64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Exact Method</a:t>
            </a:r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0BA76-41A9-488C-BF4C-0B93A44655EF}"/>
              </a:ext>
            </a:extLst>
          </p:cNvPr>
          <p:cNvSpPr txBox="1"/>
          <p:nvPr/>
        </p:nvSpPr>
        <p:spPr>
          <a:xfrm>
            <a:off x="656754" y="1419174"/>
            <a:ext cx="811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Confidence interval</a:t>
            </a: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FA9FEA-1E4B-44AD-8611-D9F7E907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789" y="6105576"/>
            <a:ext cx="400050" cy="276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B573D2-233A-4B76-99E4-47DA2778E4C3}"/>
                  </a:ext>
                </a:extLst>
              </p:cNvPr>
              <p:cNvSpPr txBox="1"/>
              <p:nvPr/>
            </p:nvSpPr>
            <p:spPr>
              <a:xfrm>
                <a:off x="980661" y="2054087"/>
                <a:ext cx="8679120" cy="3529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To obtain a level-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altLang="ko-KR" b="0" dirty="0"/>
                  <a:t> confidence interval,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altLang="ko-KR" b="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ko-KR" b="0" dirty="0"/>
                  <a:t>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b="0" dirty="0"/>
                  <a:t>, Define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b="0" dirty="0"/>
                  <a:t> |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ko-KR" b="0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l-GR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ko-KR" b="0" dirty="0"/>
                  <a:t>)</a:t>
                </a:r>
              </a:p>
              <a:p>
                <a:r>
                  <a:rPr lang="ko-KR" altLang="en-US" dirty="0"/>
                  <a:t>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 |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ko-KR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l-GR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be the smallest and largest possible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 the distribution below.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dirty="0"/>
                              <m:t>,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dirty="0"/>
                              <m:t>, ….,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dirty="0"/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ko-KR" dirty="0"/>
                                  <m:t>, …., 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Then, the lower confidence bound,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altLang="ko-KR" dirty="0"/>
                  <a:t> and the upper confidence bound,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ko-KR" dirty="0"/>
                  <a:t> is….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B573D2-233A-4B76-99E4-47DA2778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61" y="2054087"/>
                <a:ext cx="8679120" cy="3529684"/>
              </a:xfrm>
              <a:prstGeom prst="rect">
                <a:avLst/>
              </a:prstGeom>
              <a:blipFill>
                <a:blip r:embed="rId3"/>
                <a:stretch>
                  <a:fillRect l="-632" t="-1209" b="-1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91C71A4-F054-42DA-9D30-D0FC869E24D7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9D487B-9F2F-4D5C-93FF-95ADB4C0B19A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86877-3B69-4A3C-A294-8CEE7D2947CD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D3F12-21AC-4478-8A2D-E16D70DA94AE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0331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88037-2AE6-4B86-AFEA-F850604B9E64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Exact Method</a:t>
            </a:r>
            <a:endParaRPr lang="ko-KR" alt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1E03D-FE90-44D7-8927-6CBC70D5A5BC}"/>
              </a:ext>
            </a:extLst>
          </p:cNvPr>
          <p:cNvSpPr txBox="1"/>
          <p:nvPr/>
        </p:nvSpPr>
        <p:spPr>
          <a:xfrm>
            <a:off x="656754" y="1419174"/>
            <a:ext cx="811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Another method ?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BDA77-6905-46DC-9067-1EBB99C6A358}"/>
              </a:ext>
            </a:extLst>
          </p:cNvPr>
          <p:cNvSpPr txBox="1"/>
          <p:nvPr/>
        </p:nvSpPr>
        <p:spPr>
          <a:xfrm>
            <a:off x="644231" y="2113456"/>
            <a:ext cx="8110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Firth(1993) notes that there are two different approaches to correct the bias in the maximum likelihood estimators in logistic regression :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Apply a correction to the usual maximum likelihood estimators of the  coefficients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Modify the likelihood function so that the resulting estimators are less biased.</a:t>
            </a:r>
          </a:p>
          <a:p>
            <a:pPr marL="342900" indent="-342900">
              <a:buAutoNum type="arabicParenBoth"/>
            </a:pPr>
            <a:endParaRPr lang="en-US" altLang="ko-KR" dirty="0"/>
          </a:p>
          <a:p>
            <a:r>
              <a:rPr lang="en-US" altLang="ko-KR" dirty="0"/>
              <a:t>Firth’s modified likelihood function is of the form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69DE7E-7407-4B03-8AE1-CCD899240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686" y="4551467"/>
            <a:ext cx="2306750" cy="537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0C46BA-B5B4-4B28-8613-BFECB570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08" y="5438826"/>
            <a:ext cx="7135747" cy="537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68389D-3009-42C9-A252-0B81B0949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61" y="5766644"/>
            <a:ext cx="2583120" cy="419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DB6799-6FCC-413A-B3C1-74CCE45B4F3F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D603C2-D653-4ECF-8D6E-416BA7EE88B2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FDD0F-178D-4031-BDE3-F7C4729FD214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DF1A6-C3DC-4913-91AB-5682F8C6E91A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9482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88037-2AE6-4B86-AFEA-F850604B9E64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Exact Method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AC5A5-0E82-437F-9A6D-E9564FCDB4B5}"/>
              </a:ext>
            </a:extLst>
          </p:cNvPr>
          <p:cNvSpPr txBox="1"/>
          <p:nvPr/>
        </p:nvSpPr>
        <p:spPr>
          <a:xfrm>
            <a:off x="1060173" y="1802296"/>
            <a:ext cx="80175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Firth estimator</a:t>
            </a:r>
          </a:p>
          <a:p>
            <a:endParaRPr lang="en-US" altLang="ko-KR" dirty="0"/>
          </a:p>
          <a:p>
            <a:r>
              <a:rPr lang="en-US" altLang="ko-KR" dirty="0"/>
              <a:t>-The attractive feature of this is that computations are no more complex than CMLE method.</a:t>
            </a:r>
          </a:p>
          <a:p>
            <a:endParaRPr lang="en-US" altLang="ko-KR" dirty="0"/>
          </a:p>
          <a:p>
            <a:r>
              <a:rPr lang="en-US" altLang="ko-KR" dirty="0"/>
              <a:t>-The estimated value of Firth estimator may be close to the estimated value of CMLE method.</a:t>
            </a:r>
          </a:p>
          <a:p>
            <a:endParaRPr lang="en-US" altLang="ko-KR" dirty="0"/>
          </a:p>
          <a:p>
            <a:r>
              <a:rPr lang="en-US" altLang="ko-KR" dirty="0"/>
              <a:t>-Bull et al. (2007) show that a profile confidence interval estimator has better coverage properties than the symmetric Wald-based confidence interval.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CA892D-861B-4B22-B471-546E4F5B8B0E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5AD34-4E1A-4AB9-A310-7ED90C7ECA1C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854C1-086C-4748-BDCF-60AB7D6BCD01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7719D7-D6C4-49E8-BC97-665E3C70F8CB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7149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88037-2AE6-4B86-AFEA-F850604B9E64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Exact Method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AC5A5-0E82-437F-9A6D-E9564FCDB4B5}"/>
                  </a:ext>
                </a:extLst>
              </p:cNvPr>
              <p:cNvSpPr txBox="1"/>
              <p:nvPr/>
            </p:nvSpPr>
            <p:spPr>
              <a:xfrm>
                <a:off x="1060173" y="1802296"/>
                <a:ext cx="801756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NUMERICAL ALGORITHMS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-</a:t>
                </a:r>
                <a:r>
                  <a:rPr lang="en-US" altLang="ko-KR" dirty="0" err="1"/>
                  <a:t>Byar</a:t>
                </a:r>
                <a:r>
                  <a:rPr lang="en-US" altLang="ko-KR" dirty="0"/>
                  <a:t> and Cox developed an early algorithm in which all possible binary sequences of the Y variable are enumerated exhaustively.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-</a:t>
                </a:r>
                <a:r>
                  <a:rPr lang="en-US" altLang="ko-KR" dirty="0" err="1"/>
                  <a:t>Tritchler</a:t>
                </a:r>
                <a:r>
                  <a:rPr lang="en-US" altLang="ko-KR" dirty="0"/>
                  <a:t> provided a substantial improvement relative to exhaustive enumeration, using a specific application of the inverse Fourier transform algorithm of Pagano and </a:t>
                </a:r>
                <a:r>
                  <a:rPr lang="en-US" altLang="ko-KR" dirty="0" err="1"/>
                  <a:t>Tritchler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-</a:t>
                </a:r>
                <a:r>
                  <a:rPr lang="en-US" altLang="ko-KR" dirty="0" err="1"/>
                  <a:t>Hirji</a:t>
                </a:r>
                <a:r>
                  <a:rPr lang="en-US" altLang="ko-KR" dirty="0"/>
                  <a:t> et al, developed a general and efficient algorithm for evaluating the permutational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for unstratified data. And subsequently extended it to the stratified case.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-</a:t>
                </a:r>
                <a:r>
                  <a:rPr lang="en-US" altLang="ko-KR" dirty="0" err="1"/>
                  <a:t>Hirji</a:t>
                </a:r>
                <a:r>
                  <a:rPr lang="en-US" altLang="ko-KR" dirty="0"/>
                  <a:t> has recently extended these algorithms further to allow for polytomous regression.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2AC5A5-0E82-437F-9A6D-E9564FCD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73" y="1802296"/>
                <a:ext cx="8017565" cy="4247317"/>
              </a:xfrm>
              <a:prstGeom prst="rect">
                <a:avLst/>
              </a:prstGeom>
              <a:blipFill>
                <a:blip r:embed="rId2"/>
                <a:stretch>
                  <a:fillRect l="-684" t="-862" b="-1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5B8F834-61A3-4C1C-8806-4531744311FE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0DC97-7DB4-4DE8-A3A7-100002C54903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5BA02-7633-4031-92E3-AE6302F5BB2C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590AF5-2793-481E-BBDB-45A2287DC68B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4557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86" y="3116078"/>
            <a:ext cx="757088" cy="757088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5673930" y="4083786"/>
            <a:ext cx="846000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직사각형 49"/>
          <p:cNvSpPr/>
          <p:nvPr/>
        </p:nvSpPr>
        <p:spPr>
          <a:xfrm>
            <a:off x="5987130" y="4058586"/>
            <a:ext cx="219600" cy="50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427370" y="4262456"/>
            <a:ext cx="33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1400" dirty="0"/>
              <a:t>Empirical Result1 - confidence interval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16351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08242" y="1383707"/>
            <a:ext cx="108742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 Light" panose="020B0603020101020101"/>
              </a:rPr>
              <a:t>Estimation comparison for MLE approach, Firth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 Light" panose="020B0603020101020101"/>
              </a:rPr>
              <a:t>approach,CMLE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 Light" panose="020B0603020101020101"/>
              </a:rPr>
              <a:t> approach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 Light" panose="020B060302010102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Light" panose="020B0603020101020101"/>
              </a:rPr>
              <a:t>We show 2 simulation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Light" panose="020B0603020101020101"/>
              </a:rPr>
              <a:t>Estimation for Beta in sparse data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Light" panose="020B0603020101020101"/>
              </a:rPr>
              <a:t>Estimation for Confidence Interval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Light" panose="020B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E4FCF-EC2B-445C-993D-5D2020755915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D837A-0E83-4148-9E5D-EB1B0968E11D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34EB1-1BB2-4889-9E72-00BF681DBAFA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8E49F-FE70-4D7D-9DD3-58A2A51B2C52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FA97E-7CA5-4588-AD2A-1F7BBD3EA07D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164954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146C1F5A-7182-4A48-96FA-BEEA9C04A74D}"/>
              </a:ext>
            </a:extLst>
          </p:cNvPr>
          <p:cNvGraphicFramePr>
            <a:graphicFrameLocks noGrp="1"/>
          </p:cNvGraphicFramePr>
          <p:nvPr/>
        </p:nvGraphicFramePr>
        <p:xfrm>
          <a:off x="4650536" y="2501628"/>
          <a:ext cx="4746548" cy="4078204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186637">
                  <a:extLst>
                    <a:ext uri="{9D8B030D-6E8A-4147-A177-3AD203B41FA5}">
                      <a16:colId xmlns:a16="http://schemas.microsoft.com/office/drawing/2014/main" val="1849785829"/>
                    </a:ext>
                  </a:extLst>
                </a:gridCol>
                <a:gridCol w="1186637">
                  <a:extLst>
                    <a:ext uri="{9D8B030D-6E8A-4147-A177-3AD203B41FA5}">
                      <a16:colId xmlns:a16="http://schemas.microsoft.com/office/drawing/2014/main" val="3475212994"/>
                    </a:ext>
                  </a:extLst>
                </a:gridCol>
                <a:gridCol w="1186637">
                  <a:extLst>
                    <a:ext uri="{9D8B030D-6E8A-4147-A177-3AD203B41FA5}">
                      <a16:colId xmlns:a16="http://schemas.microsoft.com/office/drawing/2014/main" val="683351062"/>
                    </a:ext>
                  </a:extLst>
                </a:gridCol>
                <a:gridCol w="1186637">
                  <a:extLst>
                    <a:ext uri="{9D8B030D-6E8A-4147-A177-3AD203B41FA5}">
                      <a16:colId xmlns:a16="http://schemas.microsoft.com/office/drawing/2014/main" val="4128979010"/>
                    </a:ext>
                  </a:extLst>
                </a:gridCol>
              </a:tblGrid>
              <a:tr h="101955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Y=0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Y=1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extLst>
                  <a:ext uri="{0D108BD9-81ED-4DB2-BD59-A6C34878D82A}">
                    <a16:rowId xmlns:a16="http://schemas.microsoft.com/office/drawing/2014/main" val="3264046633"/>
                  </a:ext>
                </a:extLst>
              </a:tr>
              <a:tr h="10195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X=0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10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11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21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extLst>
                  <a:ext uri="{0D108BD9-81ED-4DB2-BD59-A6C34878D82A}">
                    <a16:rowId xmlns:a16="http://schemas.microsoft.com/office/drawing/2014/main" val="1768010781"/>
                  </a:ext>
                </a:extLst>
              </a:tr>
              <a:tr h="10195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X=1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6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6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extLst>
                  <a:ext uri="{0D108BD9-81ED-4DB2-BD59-A6C34878D82A}">
                    <a16:rowId xmlns:a16="http://schemas.microsoft.com/office/drawing/2014/main" val="4033283996"/>
                  </a:ext>
                </a:extLst>
              </a:tr>
              <a:tr h="10195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10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 Light" panose="020B0603020101020101"/>
                          <a:cs typeface="+mn-cs"/>
                        </a:rPr>
                        <a:t>11</a:t>
                      </a: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kern="1200" dirty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25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 Light" panose="020B0603020101020101"/>
                        <a:cs typeface="+mn-cs"/>
                      </a:endParaRPr>
                    </a:p>
                  </a:txBody>
                  <a:tcPr marL="93437" marR="93437" marT="46719" marB="46719" anchor="ctr"/>
                </a:tc>
                <a:extLst>
                  <a:ext uri="{0D108BD9-81ED-4DB2-BD59-A6C34878D82A}">
                    <a16:rowId xmlns:a16="http://schemas.microsoft.com/office/drawing/2014/main" val="6298156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6347DE-07CE-4DC0-9872-1D5F78B73FC6}"/>
                  </a:ext>
                </a:extLst>
              </p:cNvPr>
              <p:cNvSpPr txBox="1"/>
              <p:nvPr/>
            </p:nvSpPr>
            <p:spPr>
              <a:xfrm>
                <a:off x="840213" y="3128820"/>
                <a:ext cx="359088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pPr marL="457200" indent="-45720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나눔바른고딕" panose="020B0603020101020101" pitchFamily="50" charset="-127"/>
                    <a:ea typeface="나눔바른고딕 Light" panose="020B0603020101020101"/>
                  </a:rPr>
                  <a:t>True beta</a:t>
                </a:r>
                <a:br>
                  <a:rPr lang="en-US" altLang="ko-KR" sz="2800" dirty="0">
                    <a:latin typeface="나눔바른고딕" panose="020B0603020101020101" pitchFamily="50" charset="-127"/>
                    <a:ea typeface="나눔바른고딕 Light" panose="020B0603020101020101"/>
                  </a:rPr>
                </a:br>
                <a:endParaRPr lang="en-US" altLang="ko-KR" sz="2800" dirty="0">
                  <a:latin typeface="나눔바른고딕" panose="020B0603020101020101" pitchFamily="50" charset="-127"/>
                  <a:ea typeface="나눔바른고딕 Light" panose="020B0603020101020101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 Light" panose="020B0603020101020101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 Light" panose="020B0603020101020101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 Light" panose="020B0603020101020101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25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나눔바른고딕 Light" panose="020B0603020101020101"/>
                        </a:rPr>
                        <m:t>=0</m:t>
                      </m:r>
                    </m:oMath>
                  </m:oMathPara>
                </a14:m>
                <a:endParaRPr lang="en-US" altLang="ko-KR" sz="2400" b="0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 Light" panose="020B0603020101020101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나눔바른고딕 Light" panose="020B0603020101020101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나눔바른고딕 Light" panose="020B0603020101020101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 Light" panose="020B0603020101020101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  <a:ea typeface="나눔바른고딕 Light" panose="020B0603020101020101"/>
                        </a:rPr>
                        <m:t>=0</m:t>
                      </m:r>
                    </m:oMath>
                  </m:oMathPara>
                </a14:m>
                <a:endPara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 Light" panose="020B0603020101020101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6347DE-07CE-4DC0-9872-1D5F78B73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13" y="3128820"/>
                <a:ext cx="3590886" cy="2492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FBF37A-F90D-4175-9A57-03BC72953AFD}"/>
              </a:ext>
            </a:extLst>
          </p:cNvPr>
          <p:cNvSpPr txBox="1"/>
          <p:nvPr/>
        </p:nvSpPr>
        <p:spPr>
          <a:xfrm>
            <a:off x="308242" y="1383707"/>
            <a:ext cx="1087423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 Light" panose="020B0603020101020101"/>
              </a:rPr>
              <a:t>Beta Estimation comparison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82141-2F2E-4A5B-8424-29CFE30C004E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8EC6A-5E60-4965-A6D3-3934B17156E7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9AFEB-D5A9-4174-83C5-8CEE626AAA80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C97ABB-A66C-43CA-9328-7D3C823774E8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BF453-7847-46FA-ABD0-F6277C76A97E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456986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2">
                <a:extLst>
                  <a:ext uri="{FF2B5EF4-FFF2-40B4-BE49-F238E27FC236}">
                    <a16:creationId xmlns:a16="http://schemas.microsoft.com/office/drawing/2014/main" id="{146C1F5A-7182-4A48-96FA-BEEA9C04A7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149999"/>
                  </p:ext>
                </p:extLst>
              </p:nvPr>
            </p:nvGraphicFramePr>
            <p:xfrm>
              <a:off x="3127837" y="2975123"/>
              <a:ext cx="6531944" cy="2039102"/>
            </p:xfrm>
            <a:graphic>
              <a:graphicData uri="http://schemas.openxmlformats.org/drawingml/2006/table">
                <a:tbl>
                  <a:tblPr firstRow="1" firstCol="1">
                    <a:tableStyleId>{F5AB1C69-6EDB-4FF4-983F-18BD219EF322}</a:tableStyleId>
                  </a:tblPr>
                  <a:tblGrid>
                    <a:gridCol w="1896548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  <a:gridCol w="1545132">
                      <a:extLst>
                        <a:ext uri="{9D8B030D-6E8A-4147-A177-3AD203B41FA5}">
                          <a16:colId xmlns:a16="http://schemas.microsoft.com/office/drawing/2014/main" val="3475212994"/>
                        </a:ext>
                      </a:extLst>
                    </a:gridCol>
                    <a:gridCol w="1545132">
                      <a:extLst>
                        <a:ext uri="{9D8B030D-6E8A-4147-A177-3AD203B41FA5}">
                          <a16:colId xmlns:a16="http://schemas.microsoft.com/office/drawing/2014/main" val="683351062"/>
                        </a:ext>
                      </a:extLst>
                    </a:gridCol>
                    <a:gridCol w="1545132">
                      <a:extLst>
                        <a:ext uri="{9D8B030D-6E8A-4147-A177-3AD203B41FA5}">
                          <a16:colId xmlns:a16="http://schemas.microsoft.com/office/drawing/2014/main" val="4128979010"/>
                        </a:ext>
                      </a:extLst>
                    </a:gridCol>
                  </a:tblGrid>
                  <a:tr h="101955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GLM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Firth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CMLE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101955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Estimated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2000" b="1" i="1" kern="1200" dirty="0" smtClean="0">
                                      <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  <a:alpha val="25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kern="1200" dirty="0" smtClean="0">
                                      <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  <a:alpha val="25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/>
                                      <a:cs typeface="+mn-cs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ko-KR" sz="2000" b="1" i="1" kern="1200" dirty="0" smtClean="0">
                                      <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  <a:alpha val="25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18.47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2.47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1.49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extLst>
                      <a:ext uri="{0D108BD9-81ED-4DB2-BD59-A6C34878D82A}">
                        <a16:rowId xmlns:a16="http://schemas.microsoft.com/office/drawing/2014/main" val="176801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2">
                <a:extLst>
                  <a:ext uri="{FF2B5EF4-FFF2-40B4-BE49-F238E27FC236}">
                    <a16:creationId xmlns:a16="http://schemas.microsoft.com/office/drawing/2014/main" id="{146C1F5A-7182-4A48-96FA-BEEA9C04A7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149999"/>
                  </p:ext>
                </p:extLst>
              </p:nvPr>
            </p:nvGraphicFramePr>
            <p:xfrm>
              <a:off x="3127837" y="2975123"/>
              <a:ext cx="6531944" cy="2039102"/>
            </p:xfrm>
            <a:graphic>
              <a:graphicData uri="http://schemas.openxmlformats.org/drawingml/2006/table">
                <a:tbl>
                  <a:tblPr firstRow="1" firstCol="1">
                    <a:tableStyleId>{F5AB1C69-6EDB-4FF4-983F-18BD219EF322}</a:tableStyleId>
                  </a:tblPr>
                  <a:tblGrid>
                    <a:gridCol w="1896548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  <a:gridCol w="1545132">
                      <a:extLst>
                        <a:ext uri="{9D8B030D-6E8A-4147-A177-3AD203B41FA5}">
                          <a16:colId xmlns:a16="http://schemas.microsoft.com/office/drawing/2014/main" val="3475212994"/>
                        </a:ext>
                      </a:extLst>
                    </a:gridCol>
                    <a:gridCol w="1545132">
                      <a:extLst>
                        <a:ext uri="{9D8B030D-6E8A-4147-A177-3AD203B41FA5}">
                          <a16:colId xmlns:a16="http://schemas.microsoft.com/office/drawing/2014/main" val="683351062"/>
                        </a:ext>
                      </a:extLst>
                    </a:gridCol>
                    <a:gridCol w="1545132">
                      <a:extLst>
                        <a:ext uri="{9D8B030D-6E8A-4147-A177-3AD203B41FA5}">
                          <a16:colId xmlns:a16="http://schemas.microsoft.com/office/drawing/2014/main" val="4128979010"/>
                        </a:ext>
                      </a:extLst>
                    </a:gridCol>
                  </a:tblGrid>
                  <a:tr h="101955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GLM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Firth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CMLE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101955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93437" marR="93437" marT="46719" marB="46719" anchor="ctr">
                        <a:blipFill>
                          <a:blip r:embed="rId2"/>
                          <a:stretch>
                            <a:fillRect l="-322" t="-101198" r="-245981" b="-1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18.47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2.47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1.49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marL="93437" marR="93437" marT="46719" marB="46719" anchor="ctr"/>
                    </a:tc>
                    <a:extLst>
                      <a:ext uri="{0D108BD9-81ED-4DB2-BD59-A6C34878D82A}">
                        <a16:rowId xmlns:a16="http://schemas.microsoft.com/office/drawing/2014/main" val="176801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FBF37A-F90D-4175-9A57-03BC72953AFD}"/>
              </a:ext>
            </a:extLst>
          </p:cNvPr>
          <p:cNvSpPr txBox="1"/>
          <p:nvPr/>
        </p:nvSpPr>
        <p:spPr>
          <a:xfrm>
            <a:off x="308242" y="1383707"/>
            <a:ext cx="1087423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 Light" panose="020B0603020101020101"/>
              </a:rPr>
              <a:t>Beta Estimation comparison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E59FD-3C28-4CE7-A57A-D8688E509A89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50431-2415-4C11-A921-BC4948118F87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B67D9-3B23-45F5-9B67-DDF5BBD00F1D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44ECC7-47E5-4967-B24E-09F74800B457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940CD-07FC-4D10-80BB-FD63B16E6342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707077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89914" y="0"/>
            <a:ext cx="5802086" cy="6858000"/>
          </a:xfrm>
          <a:prstGeom prst="rect">
            <a:avLst/>
          </a:prstGeom>
          <a:pattFill prst="openDmn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05601" y="643032"/>
            <a:ext cx="2994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dist"/>
            <a:r>
              <a:rPr lang="en-US" altLang="ko-KR" sz="3200" dirty="0"/>
              <a:t>Contents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0" y="775864"/>
            <a:ext cx="11880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2965" y="1870839"/>
            <a:ext cx="11246069" cy="4582514"/>
          </a:xfrm>
          <a:prstGeom prst="rect">
            <a:avLst/>
          </a:prstGeom>
          <a:solidFill>
            <a:schemeClr val="bg1">
              <a:alpha val="67000"/>
            </a:schemeClr>
          </a:solidFill>
          <a:ln w="3175">
            <a:solidFill>
              <a:schemeClr val="bg1">
                <a:lumMod val="85000"/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935420"/>
            <a:ext cx="24264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318897" y="2544592"/>
            <a:ext cx="3494116" cy="338554"/>
            <a:chOff x="1540292" y="2467473"/>
            <a:chExt cx="3494116" cy="338554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직사각형 17"/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74569" y="2467473"/>
              <a:ext cx="31598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en-US" altLang="ko-KR" sz="16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When Exact Method is needed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540292" y="2532482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8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1</a:t>
              </a:r>
              <a:endParaRPr lang="ko-KR" altLang="en-US" sz="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318897" y="3561816"/>
            <a:ext cx="1802949" cy="338554"/>
            <a:chOff x="1540292" y="2467473"/>
            <a:chExt cx="1802949" cy="338554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직사각형 31"/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4569" y="2467473"/>
              <a:ext cx="1468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en-US" altLang="ko-KR" sz="16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Exact Method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540292" y="2532482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8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2</a:t>
              </a:r>
              <a:endParaRPr lang="ko-KR" altLang="en-US" sz="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318898" y="4579040"/>
            <a:ext cx="4182664" cy="338554"/>
            <a:chOff x="1540292" y="2467473"/>
            <a:chExt cx="4038271" cy="338554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직사각형 37"/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74569" y="2467473"/>
              <a:ext cx="3703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en-US" altLang="ko-KR" sz="16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Empirical Result1 - confidence interval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540292" y="2532482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8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3</a:t>
              </a:r>
              <a:endParaRPr lang="ko-KR" altLang="en-US" sz="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318897" y="5596264"/>
            <a:ext cx="3959500" cy="338554"/>
            <a:chOff x="1540292" y="2467473"/>
            <a:chExt cx="3959500" cy="338554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1809246" y="2475382"/>
              <a:ext cx="0" cy="30591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직사각형 43"/>
            <p:cNvSpPr/>
            <p:nvPr/>
          </p:nvSpPr>
          <p:spPr>
            <a:xfrm rot="5400000">
              <a:off x="1699446" y="2603141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74569" y="2467473"/>
              <a:ext cx="3625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algn="l"/>
              <a:r>
                <a:rPr lang="en-US" altLang="ko-KR" sz="16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Empirical Result2 – real data analysis</a:t>
              </a:r>
              <a:endPara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 flipH="1">
              <a:off x="1721128" y="2626684"/>
              <a:ext cx="71203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540292" y="2532482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r"/>
              <a:r>
                <a:rPr lang="en-US" altLang="ko-KR" sz="800" dirty="0"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4</a:t>
              </a:r>
              <a:endParaRPr lang="ko-KR" altLang="en-US" sz="8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85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08242" y="1383707"/>
            <a:ext cx="1087423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 Light" panose="020B0603020101020101"/>
              </a:rPr>
              <a:t>Confidence Interval estimation comparison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 Light" panose="020B060302010102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Light" panose="020B0603020101020101"/>
              </a:rPr>
              <a:t>95% Confidence Interval means we could expect true parameter to be included in this range 95 of 100 times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Light" panose="020B0603020101020101"/>
              </a:rPr>
              <a:t>It is important how many times CI include true parameter if we want to control exactly Type 1 / Type 2 error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Light" panose="020B0603020101020101"/>
            </a:endParaRPr>
          </a:p>
        </p:txBody>
      </p:sp>
      <p:pic>
        <p:nvPicPr>
          <p:cNvPr id="1026" name="Picture 2" descr="type 1 error에 대한 이미지 검색결과">
            <a:extLst>
              <a:ext uri="{FF2B5EF4-FFF2-40B4-BE49-F238E27FC236}">
                <a16:creationId xmlns:a16="http://schemas.microsoft.com/office/drawing/2014/main" id="{4C9F4E3B-54C5-4F8B-B411-FAE2AE2E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281" y="4014064"/>
            <a:ext cx="5609438" cy="264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51BFC0-EE8A-48AF-98D4-63258C3AA2A7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D4F0A-901F-4053-8335-89466E8B8EF1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C635B-8E83-4B5C-91A8-657C5BB61D5C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9ED46-BC25-4047-9D3E-DF2BEA2FEECE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9D6BB-062E-4585-846C-F6D791BB2A53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30805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07F43-268E-478D-92FE-78B8F5FD8AEB}"/>
              </a:ext>
            </a:extLst>
          </p:cNvPr>
          <p:cNvSpPr txBox="1"/>
          <p:nvPr/>
        </p:nvSpPr>
        <p:spPr>
          <a:xfrm>
            <a:off x="308242" y="1383707"/>
            <a:ext cx="1087423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 Light" panose="020B0603020101020101"/>
              </a:rPr>
              <a:t>Confidence Interval estimation comparison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 Light" panose="020B060302010102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Light" panose="020B0603020101020101"/>
              </a:rPr>
              <a:t>We compare to how many times model’s CI includes true parameters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 Light" panose="020B0603020101020101"/>
              </a:rPr>
              <a:t>So, we find out which model has better CI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 Light" panose="020B0603020101020101"/>
            </a:endParaRPr>
          </a:p>
        </p:txBody>
      </p:sp>
      <p:pic>
        <p:nvPicPr>
          <p:cNvPr id="14" name="Picture 2" descr="regression model flat icon에 대한 이미지 검색결과">
            <a:extLst>
              <a:ext uri="{FF2B5EF4-FFF2-40B4-BE49-F238E27FC236}">
                <a16:creationId xmlns:a16="http://schemas.microsoft.com/office/drawing/2014/main" id="{70D06713-CB10-4475-94D4-0D824EE1C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09" y="3803861"/>
            <a:ext cx="1959706" cy="195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435818DD-B2A4-4EDE-8AE9-EA9508A16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3" y="3991447"/>
            <a:ext cx="2493380" cy="17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7E48D43-2552-49F1-BD05-45AD9ED2BAE5}"/>
              </a:ext>
            </a:extLst>
          </p:cNvPr>
          <p:cNvSpPr/>
          <p:nvPr/>
        </p:nvSpPr>
        <p:spPr>
          <a:xfrm rot="16200000">
            <a:off x="7463139" y="4484179"/>
            <a:ext cx="423980" cy="714570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A72772-C374-490D-A19F-C128A87FD161}"/>
              </a:ext>
            </a:extLst>
          </p:cNvPr>
          <p:cNvSpPr txBox="1"/>
          <p:nvPr/>
        </p:nvSpPr>
        <p:spPr>
          <a:xfrm>
            <a:off x="8706973" y="3514988"/>
            <a:ext cx="251745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 Light" panose="020B0603020101020101"/>
              </a:rPr>
              <a:t>Is true beta in here?</a:t>
            </a:r>
            <a:endParaRPr lang="ko-KR" altLang="en-US" sz="1100" dirty="0">
              <a:latin typeface="나눔바른고딕" panose="020B0603020101020101" pitchFamily="50" charset="-127"/>
              <a:ea typeface="나눔바른고딕 Light" panose="020B060302010102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411761-1433-4DA0-A6BC-AF74A48D9692}"/>
              </a:ext>
            </a:extLst>
          </p:cNvPr>
          <p:cNvSpPr txBox="1"/>
          <p:nvPr/>
        </p:nvSpPr>
        <p:spPr>
          <a:xfrm>
            <a:off x="9688736" y="3797163"/>
            <a:ext cx="57799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 Light" panose="020B0603020101020101"/>
              </a:rPr>
              <a:t>↓</a:t>
            </a:r>
            <a:endParaRPr lang="ko-KR" altLang="en-US" sz="1100" dirty="0">
              <a:latin typeface="나눔바른고딕" panose="020B0603020101020101" pitchFamily="50" charset="-127"/>
              <a:ea typeface="나눔바른고딕 Light" panose="020B0603020101020101"/>
            </a:endParaRPr>
          </a:p>
        </p:txBody>
      </p:sp>
      <p:pic>
        <p:nvPicPr>
          <p:cNvPr id="3080" name="Picture 8" descr="simulation icon에 대한 이미지 검색결과">
            <a:extLst>
              <a:ext uri="{FF2B5EF4-FFF2-40B4-BE49-F238E27FC236}">
                <a16:creationId xmlns:a16="http://schemas.microsoft.com/office/drawing/2014/main" id="{5DAE4606-7EAA-45E8-9A05-C35AF3EBF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14816" r="14816" b="14816"/>
          <a:stretch/>
        </p:blipFill>
        <p:spPr bwMode="auto">
          <a:xfrm>
            <a:off x="825259" y="3835885"/>
            <a:ext cx="1746492" cy="18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EB12E7F0-B137-4F80-A9BC-D5BAE8829700}"/>
              </a:ext>
            </a:extLst>
          </p:cNvPr>
          <p:cNvSpPr/>
          <p:nvPr/>
        </p:nvSpPr>
        <p:spPr>
          <a:xfrm rot="16200000">
            <a:off x="3260035" y="4484178"/>
            <a:ext cx="423980" cy="714570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A6D7F-7756-4107-8B98-9E4DE0931EC4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ABCEA-684F-4504-93D8-A9C030564BCB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66DB2-DE45-4563-A0C4-53287B52059A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AB977D-0860-4ED2-A4F4-18CB19BCA144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50B468-918E-4DA9-8D82-4DB8B9235C4F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066929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98B6389C-BAEE-4506-9E81-7BC3B204AD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741551"/>
              <a:ext cx="8128002" cy="299327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2260867">
                      <a:extLst>
                        <a:ext uri="{9D8B030D-6E8A-4147-A177-3AD203B41FA5}">
                          <a16:colId xmlns:a16="http://schemas.microsoft.com/office/drawing/2014/main" val="3555902389"/>
                        </a:ext>
                      </a:extLst>
                    </a:gridCol>
                    <a:gridCol w="5867135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</a:tblGrid>
                  <a:tr h="99775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rial" panose="020B0604020202020204" pitchFamily="34" charset="0"/>
                              <a:ea typeface="나눔바른고딕 Light" panose="020B0603020101020101"/>
                              <a:cs typeface="Arial" panose="020B0604020202020204" pitchFamily="34" charset="0"/>
                            </a:rPr>
                            <a:t>Iteration</a:t>
                          </a:r>
                          <a:endParaRPr lang="ko-KR" altLang="en-US" dirty="0">
                            <a:latin typeface="Arial" panose="020B0604020202020204" pitchFamily="34" charset="0"/>
                            <a:ea typeface="나눔바른고딕 Light" panose="020B0603020101020101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1000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99775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rial" panose="020B0604020202020204" pitchFamily="34" charset="0"/>
                              <a:ea typeface="나눔바른고딕 Light" panose="020B0603020101020101"/>
                              <a:cs typeface="Arial" panose="020B0604020202020204" pitchFamily="34" charset="0"/>
                            </a:rPr>
                            <a:t>Case</a:t>
                          </a:r>
                          <a:endParaRPr lang="ko-KR" altLang="en-US" dirty="0">
                            <a:latin typeface="Arial" panose="020B0604020202020204" pitchFamily="34" charset="0"/>
                            <a:ea typeface="나눔바른고딕 Light" panose="020B0603020101020101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All combination of </a:t>
                          </a:r>
                          <a:br>
                            <a:rPr lang="en-US" altLang="ko-KR" sz="2000" b="1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=(−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, 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 </a:t>
                          </a:r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=(−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altLang="ko-KR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8010781"/>
                      </a:ext>
                    </a:extLst>
                  </a:tr>
                  <a:tr h="99775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Test Model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GLM, </a:t>
                          </a:r>
                          <a:r>
                            <a:rPr lang="en-US" altLang="ko-KR" sz="2000" dirty="0">
                              <a:ea typeface="나눔바른고딕 Light" panose="020B0603020101020101"/>
                            </a:rPr>
                            <a:t>Firth(</a:t>
                          </a:r>
                          <a:r>
                            <a:rPr lang="en-US" altLang="ko-KR" sz="2000" dirty="0" err="1">
                              <a:ea typeface="나눔바른고딕 Light" panose="020B0603020101020101"/>
                            </a:rPr>
                            <a:t>wald</a:t>
                          </a:r>
                          <a:r>
                            <a:rPr lang="en-US" altLang="ko-KR" sz="2000" dirty="0">
                              <a:ea typeface="나눔바른고딕 Light" panose="020B0603020101020101"/>
                            </a:rPr>
                            <a:t>), Firth(profile),</a:t>
                          </a:r>
                          <a:br>
                            <a:rPr lang="en-US" altLang="ko-KR" sz="2000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sz="2000" dirty="0">
                              <a:ea typeface="나눔바른고딕 Light" panose="020B0603020101020101"/>
                            </a:rPr>
                            <a:t>Exact(p-value), Exact(mid p-value)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283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98B6389C-BAEE-4506-9E81-7BC3B204A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154868"/>
                  </p:ext>
                </p:extLst>
              </p:nvPr>
            </p:nvGraphicFramePr>
            <p:xfrm>
              <a:off x="2031999" y="2741551"/>
              <a:ext cx="8128002" cy="299327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2260867">
                      <a:extLst>
                        <a:ext uri="{9D8B030D-6E8A-4147-A177-3AD203B41FA5}">
                          <a16:colId xmlns:a16="http://schemas.microsoft.com/office/drawing/2014/main" val="3555902389"/>
                        </a:ext>
                      </a:extLst>
                    </a:gridCol>
                    <a:gridCol w="5867135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</a:tblGrid>
                  <a:tr h="99775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rial" panose="020B0604020202020204" pitchFamily="34" charset="0"/>
                              <a:ea typeface="나눔바른고딕 Light" panose="020B0603020101020101"/>
                              <a:cs typeface="Arial" panose="020B0604020202020204" pitchFamily="34" charset="0"/>
                            </a:rPr>
                            <a:t>Iteration</a:t>
                          </a:r>
                          <a:endParaRPr lang="ko-KR" altLang="en-US" dirty="0">
                            <a:latin typeface="Arial" panose="020B0604020202020204" pitchFamily="34" charset="0"/>
                            <a:ea typeface="나눔바른고딕 Light" panose="020B0603020101020101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1000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99775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Arial" panose="020B0604020202020204" pitchFamily="34" charset="0"/>
                              <a:ea typeface="나눔바른고딕 Light" panose="020B0603020101020101"/>
                              <a:cs typeface="Arial" panose="020B0604020202020204" pitchFamily="34" charset="0"/>
                            </a:rPr>
                            <a:t>Case</a:t>
                          </a:r>
                          <a:endParaRPr lang="ko-KR" altLang="en-US" dirty="0">
                            <a:latin typeface="Arial" panose="020B0604020202020204" pitchFamily="34" charset="0"/>
                            <a:ea typeface="나눔바른고딕 Light" panose="020B0603020101020101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629" t="-100610" r="-208" b="-10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8010781"/>
                      </a:ext>
                    </a:extLst>
                  </a:tr>
                  <a:tr h="99775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Test Model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GLM, </a:t>
                          </a:r>
                          <a:r>
                            <a:rPr lang="en-US" altLang="ko-KR" sz="2000" dirty="0">
                              <a:ea typeface="나눔바른고딕 Light" panose="020B0603020101020101"/>
                            </a:rPr>
                            <a:t>Firth(</a:t>
                          </a:r>
                          <a:r>
                            <a:rPr lang="en-US" altLang="ko-KR" sz="2000" dirty="0" err="1">
                              <a:ea typeface="나눔바른고딕 Light" panose="020B0603020101020101"/>
                            </a:rPr>
                            <a:t>wald</a:t>
                          </a:r>
                          <a:r>
                            <a:rPr lang="en-US" altLang="ko-KR" sz="2000" dirty="0">
                              <a:ea typeface="나눔바른고딕 Light" panose="020B0603020101020101"/>
                            </a:rPr>
                            <a:t>), Firth(profile),</a:t>
                          </a:r>
                          <a:br>
                            <a:rPr lang="en-US" altLang="ko-KR" sz="2000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sz="2000" dirty="0">
                              <a:ea typeface="나눔바른고딕 Light" panose="020B0603020101020101"/>
                            </a:rPr>
                            <a:t>Exact(p-value), Exact(mid p-value)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2839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BC80211-6F28-4327-B648-76E42E595432}"/>
              </a:ext>
            </a:extLst>
          </p:cNvPr>
          <p:cNvSpPr txBox="1"/>
          <p:nvPr/>
        </p:nvSpPr>
        <p:spPr>
          <a:xfrm>
            <a:off x="308242" y="1383707"/>
            <a:ext cx="10874236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 Light" panose="020B0603020101020101"/>
              </a:rPr>
              <a:t>Simulation Setting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F6565-75AB-4FAB-94A5-8CBB9F4B86D3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81A90-911E-4F69-8AC3-252F36AA68F7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B61A9-4804-422B-8ABB-F48EC67286B8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27E7BE-25D5-44CC-8031-6C1078196A2F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BABA5-5D6A-4DA1-93B5-4C2B42BA8C54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11660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98B6389C-BAEE-4506-9E81-7BC3B204A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1953942"/>
                  </p:ext>
                </p:extLst>
              </p:nvPr>
            </p:nvGraphicFramePr>
            <p:xfrm>
              <a:off x="5526156" y="2363122"/>
              <a:ext cx="6549019" cy="355067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9199">
                      <a:extLst>
                        <a:ext uri="{9D8B030D-6E8A-4147-A177-3AD203B41FA5}">
                          <a16:colId xmlns:a16="http://schemas.microsoft.com/office/drawing/2014/main" val="355590238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172046628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364085576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776557417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042900005"/>
                        </a:ext>
                      </a:extLst>
                    </a:gridCol>
                  </a:tblGrid>
                  <a:tr h="88766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GLM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wald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(profile)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pvalue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(mid-p)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466332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Arial" panose="020B0604020202020204" pitchFamily="34" charset="0"/>
                            <a:ea typeface="나눔바른고딕 Light" panose="020B0603020101020101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952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283996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983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944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1315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98B6389C-BAEE-4506-9E81-7BC3B204A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1953942"/>
                  </p:ext>
                </p:extLst>
              </p:nvPr>
            </p:nvGraphicFramePr>
            <p:xfrm>
              <a:off x="5526156" y="2363122"/>
              <a:ext cx="6549019" cy="355067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9199">
                      <a:extLst>
                        <a:ext uri="{9D8B030D-6E8A-4147-A177-3AD203B41FA5}">
                          <a16:colId xmlns:a16="http://schemas.microsoft.com/office/drawing/2014/main" val="355590238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172046628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364085576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776557417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042900005"/>
                        </a:ext>
                      </a:extLst>
                    </a:gridCol>
                  </a:tblGrid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685" r="-333735" b="-3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GLM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wald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(profile)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pvalue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(mid-p)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466332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100685" r="-333735" b="-2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952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200685" r="-333735" b="-1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283996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300685" r="-333735" b="-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983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944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1315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C80211-6F28-4327-B648-76E42E595432}"/>
                  </a:ext>
                </a:extLst>
              </p:cNvPr>
              <p:cNvSpPr txBox="1"/>
              <p:nvPr/>
            </p:nvSpPr>
            <p:spPr>
              <a:xfrm>
                <a:off x="308242" y="1383707"/>
                <a:ext cx="10874236" cy="512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바른고딕" panose="020B0603020101020101" pitchFamily="50" charset="-127"/>
                    <a:ea typeface="나눔바른고딕 Light" panose="020B0603020101020101"/>
                  </a:rPr>
                  <a:t>Simulation Result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sz="2000" dirty="0">
                    <a:latin typeface="나눔바른고딕" panose="020B0603020101020101" pitchFamily="50" charset="-127"/>
                    <a:ea typeface="나눔바른고딕 Light" panose="020B0603020101020101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C80211-6F28-4327-B648-76E42E59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2" y="1383707"/>
                <a:ext cx="1087423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F27582C-BF96-4B03-869D-8D0A7B131936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FBB3C-B51F-42B2-8EB0-6D9B787A0DBC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3936A5-D082-4238-AD32-81F03815E8A2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0746B-FA59-45CB-9F46-6004DDE02DB8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09890-0780-4369-8F76-FF6E2FC21DC2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992A8-9D1B-406A-A6E0-DFCD05935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6" y="2363121"/>
            <a:ext cx="5197296" cy="3648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3FC70-F086-4DBC-97D7-2C3BAE0D6666}"/>
                  </a:ext>
                </a:extLst>
              </p:cNvPr>
              <p:cNvSpPr txBox="1"/>
              <p:nvPr/>
            </p:nvSpPr>
            <p:spPr>
              <a:xfrm>
                <a:off x="432752" y="6011637"/>
                <a:ext cx="50934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Boxplot of the length of confidence interval</a:t>
                </a:r>
              </a:p>
              <a:p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dirty="0">
                    <a:ea typeface="나눔바른고딕 Light" panose="020B0603020101020101"/>
                  </a:rPr>
                  <a:t> </a:t>
                </a:r>
                <a:r>
                  <a:rPr lang="en-US" altLang="ko-KR" dirty="0">
                    <a:ea typeface="나눔바른고딕 Light" panose="020B0603020101020101"/>
                  </a:rPr>
                  <a:t>case)</a:t>
                </a:r>
                <a:r>
                  <a:rPr lang="ko-KR" altLang="en-US" dirty="0">
                    <a:ea typeface="나눔바른고딕 Light" panose="020B0603020101020101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3FC70-F086-4DBC-97D7-2C3BAE0D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2" y="6011637"/>
                <a:ext cx="5093404" cy="646331"/>
              </a:xfrm>
              <a:prstGeom prst="rect">
                <a:avLst/>
              </a:prstGeom>
              <a:blipFill>
                <a:blip r:embed="rId5"/>
                <a:stretch>
                  <a:fillRect l="-1077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3172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98B6389C-BAEE-4506-9E81-7BC3B204A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562203"/>
                  </p:ext>
                </p:extLst>
              </p:nvPr>
            </p:nvGraphicFramePr>
            <p:xfrm>
              <a:off x="5526156" y="2363122"/>
              <a:ext cx="6549019" cy="355067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9199">
                      <a:extLst>
                        <a:ext uri="{9D8B030D-6E8A-4147-A177-3AD203B41FA5}">
                          <a16:colId xmlns:a16="http://schemas.microsoft.com/office/drawing/2014/main" val="355590238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172046628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364085576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776557417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042900005"/>
                        </a:ext>
                      </a:extLst>
                    </a:gridCol>
                  </a:tblGrid>
                  <a:tr h="88766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GLM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wald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(profile)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pvalue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(mid-p)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466332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Arial" panose="020B0604020202020204" pitchFamily="34" charset="0"/>
                            <a:ea typeface="나눔바른고딕 Light" panose="020B0603020101020101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973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981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283996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986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957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976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1315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98B6389C-BAEE-4506-9E81-7BC3B204A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562203"/>
                  </p:ext>
                </p:extLst>
              </p:nvPr>
            </p:nvGraphicFramePr>
            <p:xfrm>
              <a:off x="5526156" y="2363122"/>
              <a:ext cx="6549019" cy="355067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9199">
                      <a:extLst>
                        <a:ext uri="{9D8B030D-6E8A-4147-A177-3AD203B41FA5}">
                          <a16:colId xmlns:a16="http://schemas.microsoft.com/office/drawing/2014/main" val="355590238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172046628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364085576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776557417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042900005"/>
                        </a:ext>
                      </a:extLst>
                    </a:gridCol>
                  </a:tblGrid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685" r="-333735" b="-3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GLM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wald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(profile)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pvalue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(mid-p)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466332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100685" r="-333735" b="-2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973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981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200685" r="-333735" b="-1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969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283996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300685" r="-333735" b="-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986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957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976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1315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C80211-6F28-4327-B648-76E42E595432}"/>
                  </a:ext>
                </a:extLst>
              </p:cNvPr>
              <p:cNvSpPr txBox="1"/>
              <p:nvPr/>
            </p:nvSpPr>
            <p:spPr>
              <a:xfrm>
                <a:off x="308242" y="1383707"/>
                <a:ext cx="10874236" cy="512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바른고딕" panose="020B0603020101020101" pitchFamily="50" charset="-127"/>
                    <a:ea typeface="나눔바른고딕 Light" panose="020B0603020101020101"/>
                  </a:rPr>
                  <a:t>Simulation Result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2000" dirty="0">
                    <a:latin typeface="나눔바른고딕" panose="020B0603020101020101" pitchFamily="50" charset="-127"/>
                    <a:ea typeface="나눔바른고딕 Light" panose="020B0603020101020101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C80211-6F28-4327-B648-76E42E59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2" y="1383707"/>
                <a:ext cx="1087423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F27582C-BF96-4B03-869D-8D0A7B131936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FBB3C-B51F-42B2-8EB0-6D9B787A0DBC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3936A5-D082-4238-AD32-81F03815E8A2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0746B-FA59-45CB-9F46-6004DDE02DB8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09890-0780-4369-8F76-FF6E2FC21DC2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3FC70-F086-4DBC-97D7-2C3BAE0D6666}"/>
                  </a:ext>
                </a:extLst>
              </p:cNvPr>
              <p:cNvSpPr txBox="1"/>
              <p:nvPr/>
            </p:nvSpPr>
            <p:spPr>
              <a:xfrm>
                <a:off x="432752" y="6011637"/>
                <a:ext cx="50934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Boxplot of the length of confidence interval</a:t>
                </a:r>
              </a:p>
              <a:p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dirty="0">
                    <a:ea typeface="나눔바른고딕 Light" panose="020B0603020101020101"/>
                  </a:rPr>
                  <a:t> </a:t>
                </a:r>
                <a:r>
                  <a:rPr lang="en-US" altLang="ko-KR" dirty="0">
                    <a:ea typeface="나눔바른고딕 Light" panose="020B0603020101020101"/>
                  </a:rPr>
                  <a:t>case)</a:t>
                </a:r>
                <a:r>
                  <a:rPr lang="ko-KR" altLang="en-US" dirty="0">
                    <a:ea typeface="나눔바른고딕 Light" panose="020B0603020101020101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3FC70-F086-4DBC-97D7-2C3BAE0D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2" y="6011637"/>
                <a:ext cx="5093404" cy="646331"/>
              </a:xfrm>
              <a:prstGeom prst="rect">
                <a:avLst/>
              </a:prstGeom>
              <a:blipFill>
                <a:blip r:embed="rId4"/>
                <a:stretch>
                  <a:fillRect l="-1077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92FB0BE-E1AF-4538-AEE0-821DEDE45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26" y="2363122"/>
            <a:ext cx="5284822" cy="36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468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98B6389C-BAEE-4506-9E81-7BC3B204A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8292743"/>
                  </p:ext>
                </p:extLst>
              </p:nvPr>
            </p:nvGraphicFramePr>
            <p:xfrm>
              <a:off x="5526156" y="2363122"/>
              <a:ext cx="6549019" cy="355067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9199">
                      <a:extLst>
                        <a:ext uri="{9D8B030D-6E8A-4147-A177-3AD203B41FA5}">
                          <a16:colId xmlns:a16="http://schemas.microsoft.com/office/drawing/2014/main" val="355590238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172046628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364085576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776557417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042900005"/>
                        </a:ext>
                      </a:extLst>
                    </a:gridCol>
                  </a:tblGrid>
                  <a:tr h="88766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GLM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wald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(profile)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pvalue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(mid-p)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466332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dirty="0">
                            <a:latin typeface="Arial" panose="020B0604020202020204" pitchFamily="34" charset="0"/>
                            <a:ea typeface="나눔바른고딕 Light" panose="020B0603020101020101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983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996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991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283996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996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1315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98B6389C-BAEE-4506-9E81-7BC3B204A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8292743"/>
                  </p:ext>
                </p:extLst>
              </p:nvPr>
            </p:nvGraphicFramePr>
            <p:xfrm>
              <a:off x="5526156" y="2363122"/>
              <a:ext cx="6549019" cy="355067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9199">
                      <a:extLst>
                        <a:ext uri="{9D8B030D-6E8A-4147-A177-3AD203B41FA5}">
                          <a16:colId xmlns:a16="http://schemas.microsoft.com/office/drawing/2014/main" val="355590238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84978582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172046628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3640855769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2776557417"/>
                        </a:ext>
                      </a:extLst>
                    </a:gridCol>
                    <a:gridCol w="1005964">
                      <a:extLst>
                        <a:ext uri="{9D8B030D-6E8A-4147-A177-3AD203B41FA5}">
                          <a16:colId xmlns:a16="http://schemas.microsoft.com/office/drawing/2014/main" val="1042900005"/>
                        </a:ext>
                      </a:extLst>
                    </a:gridCol>
                  </a:tblGrid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685" r="-333735" b="-3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GLM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wald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Logistf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(profile)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</a:t>
                          </a:r>
                          <a:r>
                            <a:rPr lang="en-US" altLang="ko-KR" dirty="0" err="1">
                              <a:ea typeface="나눔바른고딕 Light" panose="020B0603020101020101"/>
                            </a:rPr>
                            <a:t>pvalue</a:t>
                          </a: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CMLE</a:t>
                          </a:r>
                          <a:br>
                            <a:rPr lang="en-US" altLang="ko-KR" dirty="0">
                              <a:ea typeface="나눔바른고딕 Light" panose="020B0603020101020101"/>
                            </a:rPr>
                          </a:br>
                          <a:r>
                            <a:rPr lang="en-US" altLang="ko-KR" dirty="0">
                              <a:ea typeface="나눔바른고딕 Light" panose="020B0603020101020101"/>
                            </a:rPr>
                            <a:t>(mid-p)</a:t>
                          </a:r>
                          <a:endParaRPr lang="ko-KR" altLang="en-US" dirty="0">
                            <a:ea typeface="나눔바른고딕 Light" panose="020B0603020101020101"/>
                          </a:endParaRPr>
                        </a:p>
                      </a:txBody>
                      <a:tcPr anchor="ctr">
                        <a:solidFill>
                          <a:srgbClr val="7F7F7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2466332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100685" r="-333735" b="-2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983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982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996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4046633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200685" r="-333735" b="-1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991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984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3283996"/>
                      </a:ext>
                    </a:extLst>
                  </a:tr>
                  <a:tr h="887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" t="-300685" r="-333735" b="-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996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998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965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994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kern="1200" dirty="0">
                              <a:ln>
                                <a:solidFill>
                                  <a:schemeClr val="tx1">
                                    <a:lumMod val="75000"/>
                                    <a:lumOff val="25000"/>
                                    <a:alpha val="2500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나눔바른고딕" panose="020B0603020101020101" pitchFamily="50" charset="-127"/>
                              <a:ea typeface="나눔바른고딕 Light" panose="020B0603020101020101"/>
                              <a:cs typeface="+mn-cs"/>
                            </a:rPr>
                            <a:t>990</a:t>
                          </a:r>
                          <a:endParaRPr lang="ko-KR" altLang="en-US" sz="2000" kern="1200" dirty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2500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나눔바른고딕" panose="020B0603020101020101" pitchFamily="50" charset="-127"/>
                            <a:ea typeface="나눔바른고딕 Light" panose="020B0603020101020101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1315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C80211-6F28-4327-B648-76E42E595432}"/>
                  </a:ext>
                </a:extLst>
              </p:cNvPr>
              <p:cNvSpPr txBox="1"/>
              <p:nvPr/>
            </p:nvSpPr>
            <p:spPr>
              <a:xfrm>
                <a:off x="308242" y="1383707"/>
                <a:ext cx="10874236" cy="512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>
                    <a:ln>
                      <a:solidFill>
                        <a:schemeClr val="tx1">
                          <a:lumMod val="75000"/>
                          <a:lumOff val="25000"/>
                          <a:alpha val="25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나눔바른고딕" panose="020B0603020101020101" pitchFamily="50" charset="-127"/>
                    <a:ea typeface="나눔바른고딕 Light" panose="020B0603020101020101"/>
                  </a:rPr>
                  <a:t>Simulation Result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ko-KR" sz="2000" dirty="0">
                    <a:latin typeface="나눔바른고딕" panose="020B0603020101020101" pitchFamily="50" charset="-127"/>
                    <a:ea typeface="나눔바른고딕 Light" panose="020B0603020101020101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C80211-6F28-4327-B648-76E42E59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2" y="1383707"/>
                <a:ext cx="10874236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F27582C-BF96-4B03-869D-8D0A7B131936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FBB3C-B51F-42B2-8EB0-6D9B787A0DBC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3936A5-D082-4238-AD32-81F03815E8A2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0746B-FA59-45CB-9F46-6004DDE02DB8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09890-0780-4369-8F76-FF6E2FC21DC2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1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3FC70-F086-4DBC-97D7-2C3BAE0D6666}"/>
                  </a:ext>
                </a:extLst>
              </p:cNvPr>
              <p:cNvSpPr txBox="1"/>
              <p:nvPr/>
            </p:nvSpPr>
            <p:spPr>
              <a:xfrm>
                <a:off x="432752" y="6011637"/>
                <a:ext cx="50934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Boxplot of the length of confidence interval</a:t>
                </a:r>
              </a:p>
              <a:p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dirty="0">
                    <a:ea typeface="나눔바른고딕 Light" panose="020B0603020101020101"/>
                  </a:rPr>
                  <a:t> </a:t>
                </a:r>
                <a:r>
                  <a:rPr lang="en-US" altLang="ko-KR" dirty="0">
                    <a:ea typeface="나눔바른고딕 Light" panose="020B0603020101020101"/>
                  </a:rPr>
                  <a:t>case)</a:t>
                </a:r>
                <a:r>
                  <a:rPr lang="ko-KR" altLang="en-US" dirty="0">
                    <a:ea typeface="나눔바른고딕 Light" panose="020B0603020101020101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3FC70-F086-4DBC-97D7-2C3BAE0D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2" y="6011637"/>
                <a:ext cx="5093404" cy="646331"/>
              </a:xfrm>
              <a:prstGeom prst="rect">
                <a:avLst/>
              </a:prstGeom>
              <a:blipFill>
                <a:blip r:embed="rId4"/>
                <a:stretch>
                  <a:fillRect l="-1077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1B24704-2FED-44F8-97FA-652C15486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25" y="2363122"/>
            <a:ext cx="5290062" cy="36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457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4478378" y="3018424"/>
            <a:ext cx="3235245" cy="1454155"/>
            <a:chOff x="6585516" y="2832300"/>
            <a:chExt cx="3235245" cy="1454155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989" y="2832300"/>
              <a:ext cx="757088" cy="757088"/>
            </a:xfrm>
            <a:prstGeom prst="rect">
              <a:avLst/>
            </a:prstGeom>
          </p:spPr>
        </p:pic>
        <p:cxnSp>
          <p:nvCxnSpPr>
            <p:cNvPr id="64" name="직선 연결선 63"/>
            <p:cNvCxnSpPr/>
            <p:nvPr/>
          </p:nvCxnSpPr>
          <p:spPr>
            <a:xfrm>
              <a:off x="7781533" y="3800008"/>
              <a:ext cx="846000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8094733" y="3774808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585516" y="3978678"/>
              <a:ext cx="3235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en-US" altLang="ko-KR" sz="1400" dirty="0"/>
                <a:t>Empirical Result2 – real data analysis</a:t>
              </a:r>
              <a:endParaRPr lang="ko-KR" altLang="en-US" sz="14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82586B-8E93-499C-BA32-A8031E8D2A8F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856947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2</a:t>
            </a:r>
            <a:r>
              <a:rPr lang="ko-KR" altLang="en-US" sz="1050" dirty="0"/>
              <a:t> </a:t>
            </a:r>
            <a:r>
              <a:rPr lang="en-US" altLang="ko-KR" sz="1050" dirty="0"/>
              <a:t>– </a:t>
            </a:r>
            <a:r>
              <a:rPr lang="en-US" altLang="ko-KR" sz="1050" dirty="0">
                <a:solidFill>
                  <a:schemeClr val="accent1"/>
                </a:solidFill>
              </a:rPr>
              <a:t>univariable</a:t>
            </a:r>
            <a:r>
              <a:rPr lang="ko-KR" altLang="en-US" sz="1050" dirty="0"/>
              <a:t> </a:t>
            </a:r>
            <a:r>
              <a:rPr lang="en-US" altLang="ko-KR" sz="1050" dirty="0"/>
              <a:t>case</a:t>
            </a:r>
            <a:endParaRPr lang="ko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92E4E7-53D6-4EBE-9004-5D7ED4BA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60" y="1758435"/>
            <a:ext cx="5043079" cy="2651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6F069-1E41-4731-ACDF-B14B2F8BF6E8}"/>
              </a:ext>
            </a:extLst>
          </p:cNvPr>
          <p:cNvSpPr txBox="1"/>
          <p:nvPr/>
        </p:nvSpPr>
        <p:spPr>
          <a:xfrm>
            <a:off x="2848416" y="4612949"/>
            <a:ext cx="7048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Response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  <a:r>
              <a:rPr lang="ko-KR" altLang="en-US" dirty="0"/>
              <a:t> </a:t>
            </a:r>
            <a:r>
              <a:rPr lang="en-US" altLang="ko-KR" dirty="0"/>
              <a:t>– Low Birth Weight (LOW / </a:t>
            </a:r>
            <a:r>
              <a:rPr lang="ko-KR" altLang="en-US" dirty="0"/>
              <a:t>미숙아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Explanatory</a:t>
            </a:r>
            <a:r>
              <a:rPr lang="ko-KR" altLang="en-US" dirty="0"/>
              <a:t> </a:t>
            </a:r>
            <a:r>
              <a:rPr lang="en-US" altLang="ko-KR" dirty="0"/>
              <a:t>variable – Pre-term Delivery (PTD / </a:t>
            </a:r>
            <a:r>
              <a:rPr lang="ko-KR" altLang="en-US" dirty="0"/>
              <a:t>조기 출산 경험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27 (30</a:t>
            </a:r>
            <a:r>
              <a:rPr lang="ko-KR" altLang="en-US" dirty="0"/>
              <a:t>세 이상 여성</a:t>
            </a:r>
            <a:r>
              <a:rPr lang="en-US" altLang="ko-K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757D1-86CF-47FA-AC09-C4F6C9949487}"/>
              </a:ext>
            </a:extLst>
          </p:cNvPr>
          <p:cNvSpPr txBox="1"/>
          <p:nvPr/>
        </p:nvSpPr>
        <p:spPr>
          <a:xfrm>
            <a:off x="2848416" y="1321721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Dataset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72C74-6D93-4677-B2C0-3561F7DD24B8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CC021-3414-4BC8-B594-6AAA785CDC3A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/>
              <a:t>Chapter2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55DFF-E334-479D-B6F4-83469A805206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4138F-7969-4868-9497-D6AC7569C32E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912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2</a:t>
            </a:r>
            <a:r>
              <a:rPr lang="ko-KR" altLang="en-US" sz="1050" dirty="0"/>
              <a:t> </a:t>
            </a:r>
            <a:r>
              <a:rPr lang="en-US" altLang="ko-KR" sz="1050" dirty="0"/>
              <a:t>– </a:t>
            </a:r>
            <a:r>
              <a:rPr lang="en-US" altLang="ko-KR" sz="1050" dirty="0">
                <a:solidFill>
                  <a:schemeClr val="accent1"/>
                </a:solidFill>
              </a:rPr>
              <a:t>univariable</a:t>
            </a:r>
            <a:r>
              <a:rPr lang="ko-KR" altLang="en-US" sz="1050" dirty="0"/>
              <a:t> </a:t>
            </a:r>
            <a:r>
              <a:rPr lang="en-US" altLang="ko-KR" sz="1050" dirty="0"/>
              <a:t>case</a:t>
            </a:r>
            <a:endParaRPr lang="ko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218E20-1D02-4777-BB84-6229A8C8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85" y="1711180"/>
            <a:ext cx="8270430" cy="31900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5910AD-90BC-4595-95C5-0AFFB34CEE65}"/>
              </a:ext>
            </a:extLst>
          </p:cNvPr>
          <p:cNvSpPr txBox="1"/>
          <p:nvPr/>
        </p:nvSpPr>
        <p:spPr>
          <a:xfrm>
            <a:off x="432474" y="1341848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58676-B281-4119-8891-D0D300146883}"/>
              </a:ext>
            </a:extLst>
          </p:cNvPr>
          <p:cNvSpPr txBox="1"/>
          <p:nvPr/>
        </p:nvSpPr>
        <p:spPr>
          <a:xfrm>
            <a:off x="1960785" y="5054487"/>
            <a:ext cx="8405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CMLE interval is considerably wider than the MLE interval, reflecting the increased uncertainty in our estimate due to the small sample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Firth is faster than CMLE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about Wald CI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D084D2-70CB-4E4A-8153-24C2B81DE2F6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5E421-9C82-42A0-8894-07FF79C24E24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/>
              <a:t>Chapter2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F770A-066C-4E01-9DC1-8EA973F52E26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3056CC-7C28-4A97-BF98-7DE54221F799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929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2</a:t>
            </a:r>
            <a:r>
              <a:rPr lang="ko-KR" altLang="en-US" sz="1050" dirty="0"/>
              <a:t> </a:t>
            </a:r>
            <a:r>
              <a:rPr lang="en-US" altLang="ko-KR" sz="1050" dirty="0"/>
              <a:t>– </a:t>
            </a:r>
            <a:r>
              <a:rPr lang="en-US" altLang="ko-KR" sz="1050" dirty="0">
                <a:solidFill>
                  <a:schemeClr val="accent1"/>
                </a:solidFill>
              </a:rPr>
              <a:t>multivariable</a:t>
            </a:r>
            <a:r>
              <a:rPr lang="ko-KR" altLang="en-US" sz="1050" dirty="0"/>
              <a:t> </a:t>
            </a:r>
            <a:r>
              <a:rPr lang="en-US" altLang="ko-KR" sz="1050" dirty="0"/>
              <a:t>case</a:t>
            </a:r>
            <a:endParaRPr lang="ko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8BA4AC-BBD5-4228-A4B3-4F1D2D45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7" y="2010977"/>
            <a:ext cx="4053432" cy="3144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D3DFA9-DB3B-4A84-859B-A2B3E595CF6D}"/>
              </a:ext>
            </a:extLst>
          </p:cNvPr>
          <p:cNvSpPr txBox="1"/>
          <p:nvPr/>
        </p:nvSpPr>
        <p:spPr>
          <a:xfrm>
            <a:off x="4588702" y="2567340"/>
            <a:ext cx="74577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Response</a:t>
            </a:r>
            <a:r>
              <a:rPr lang="ko-KR" altLang="en-US" dirty="0"/>
              <a:t> </a:t>
            </a:r>
            <a:r>
              <a:rPr lang="en-US" altLang="ko-KR" dirty="0"/>
              <a:t>variable 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DFI3</a:t>
            </a:r>
            <a:r>
              <a:rPr lang="ko-KR" altLang="en-US" dirty="0"/>
              <a:t> </a:t>
            </a:r>
            <a:r>
              <a:rPr lang="en-US" altLang="ko-KR" dirty="0"/>
              <a:t>(a three year disease-free interval / 3</a:t>
            </a:r>
            <a:r>
              <a:rPr lang="ko-KR" altLang="en-US" dirty="0"/>
              <a:t>년간 골육종의 유무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Explanatory</a:t>
            </a:r>
            <a:r>
              <a:rPr lang="ko-KR" altLang="en-US" dirty="0"/>
              <a:t> </a:t>
            </a:r>
            <a:r>
              <a:rPr lang="en-US" altLang="ko-KR" dirty="0"/>
              <a:t>variable 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LI (lymphocytic infiltration / </a:t>
            </a:r>
            <a:r>
              <a:rPr lang="ko-KR" altLang="en-US" dirty="0"/>
              <a:t>림프구 침윤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SEX (gender / </a:t>
            </a:r>
            <a:r>
              <a:rPr lang="ko-KR" altLang="en-US" dirty="0"/>
              <a:t>성별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AOP (any osteoid pathology / </a:t>
            </a:r>
            <a:r>
              <a:rPr lang="ko-KR" altLang="en-US" dirty="0"/>
              <a:t>뼈 관련 질병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46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906A4-1F60-4D98-B6F7-34BFED4EA88A}"/>
              </a:ext>
            </a:extLst>
          </p:cNvPr>
          <p:cNvSpPr txBox="1"/>
          <p:nvPr/>
        </p:nvSpPr>
        <p:spPr>
          <a:xfrm>
            <a:off x="231227" y="1322152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Dataset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3A84C-7828-4BDC-A1E0-84E44D92FBC2}"/>
              </a:ext>
            </a:extLst>
          </p:cNvPr>
          <p:cNvSpPr txBox="1"/>
          <p:nvPr/>
        </p:nvSpPr>
        <p:spPr>
          <a:xfrm>
            <a:off x="2868324" y="5087728"/>
            <a:ext cx="114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r>
              <a:rPr lang="en-US" altLang="ko-KR"/>
              <a:t>/N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EEF5B8-462A-4E37-A694-E3EEDCD0351D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95BD4-D259-4848-BDCF-17239E3AD126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/>
              <a:t>Chapter2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1E30B-2CD7-499C-B0B9-FAD47F814161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CE5E1C-FF30-4A2B-8529-BD02BC172B7E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714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When Exact Method is needed</a:t>
            </a:r>
            <a:endParaRPr lang="ko-KR" altLang="en-US" sz="1050" dirty="0"/>
          </a:p>
        </p:txBody>
      </p:sp>
      <p:grpSp>
        <p:nvGrpSpPr>
          <p:cNvPr id="2" name="그룹 1"/>
          <p:cNvGrpSpPr/>
          <p:nvPr/>
        </p:nvGrpSpPr>
        <p:grpSpPr>
          <a:xfrm>
            <a:off x="4757914" y="3102106"/>
            <a:ext cx="2674130" cy="1603836"/>
            <a:chOff x="540848" y="2960370"/>
            <a:chExt cx="2674130" cy="160383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170" y="2960370"/>
              <a:ext cx="663308" cy="663308"/>
            </a:xfrm>
            <a:prstGeom prst="rect">
              <a:avLst/>
            </a:prstGeom>
          </p:spPr>
        </p:pic>
        <p:cxnSp>
          <p:nvCxnSpPr>
            <p:cNvPr id="26" name="직선 연결선 25"/>
            <p:cNvCxnSpPr/>
            <p:nvPr/>
          </p:nvCxnSpPr>
          <p:spPr>
            <a:xfrm>
              <a:off x="1455934" y="3800008"/>
              <a:ext cx="846000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1769134" y="3774808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0848" y="3978678"/>
              <a:ext cx="26741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en-US" altLang="ko-KR" sz="1400" dirty="0"/>
                <a:t>When Exact Method is needed</a:t>
              </a:r>
              <a:endParaRPr lang="ko-KR" altLang="en-US" sz="1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86568" y="4317985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52781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4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Empirical result 2</a:t>
            </a:r>
            <a:r>
              <a:rPr lang="ko-KR" altLang="en-US" sz="1050" dirty="0"/>
              <a:t> </a:t>
            </a:r>
            <a:r>
              <a:rPr lang="en-US" altLang="ko-KR" sz="1050" dirty="0"/>
              <a:t>– </a:t>
            </a:r>
            <a:r>
              <a:rPr lang="en-US" altLang="ko-KR" sz="1050" dirty="0">
                <a:solidFill>
                  <a:schemeClr val="accent1"/>
                </a:solidFill>
              </a:rPr>
              <a:t>multivariable</a:t>
            </a:r>
            <a:r>
              <a:rPr lang="ko-KR" altLang="en-US" sz="1050" dirty="0"/>
              <a:t> </a:t>
            </a:r>
            <a:r>
              <a:rPr lang="en-US" altLang="ko-KR" sz="1050" dirty="0"/>
              <a:t>case</a:t>
            </a:r>
            <a:endParaRPr lang="ko-KR" altLang="en-US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78780-CA7F-4BBC-92C2-D7A2C234C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568" y="2108606"/>
            <a:ext cx="8112864" cy="2640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D88F6E-C801-4AAA-8EEB-4318D851581E}"/>
              </a:ext>
            </a:extLst>
          </p:cNvPr>
          <p:cNvSpPr txBox="1"/>
          <p:nvPr/>
        </p:nvSpPr>
        <p:spPr>
          <a:xfrm>
            <a:off x="432474" y="1341848"/>
            <a:ext cx="480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503D6-139A-45F2-AE9D-60EB574253ED}"/>
              </a:ext>
            </a:extLst>
          </p:cNvPr>
          <p:cNvSpPr txBox="1"/>
          <p:nvPr/>
        </p:nvSpPr>
        <p:spPr>
          <a:xfrm>
            <a:off x="1548679" y="3705726"/>
            <a:ext cx="49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LI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D9AD4-6FAE-4472-97F4-B10A3C5BDA45}"/>
              </a:ext>
            </a:extLst>
          </p:cNvPr>
          <p:cNvSpPr txBox="1"/>
          <p:nvPr/>
        </p:nvSpPr>
        <p:spPr>
          <a:xfrm>
            <a:off x="1548679" y="3985143"/>
            <a:ext cx="597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SEX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4C46D-5547-44CB-BBCC-95956B6F3BD7}"/>
              </a:ext>
            </a:extLst>
          </p:cNvPr>
          <p:cNvSpPr txBox="1"/>
          <p:nvPr/>
        </p:nvSpPr>
        <p:spPr>
          <a:xfrm>
            <a:off x="1548679" y="4234041"/>
            <a:ext cx="597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AOP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03E616-F974-45DB-B47D-CCA56EB11AF7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6E8ECA-EB95-4BE9-BFB2-077C3A7BC26E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/>
              <a:t>Chapter2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23B9C6-563E-4B85-A4A9-9D3CC690EB25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CB984F-E94C-404C-B29E-069D40D052A3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15331-3B8D-4AFF-80DE-B7196100D18E}"/>
              </a:ext>
            </a:extLst>
          </p:cNvPr>
          <p:cNvSpPr txBox="1"/>
          <p:nvPr/>
        </p:nvSpPr>
        <p:spPr>
          <a:xfrm>
            <a:off x="2146434" y="4821493"/>
            <a:ext cx="8362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-Package for exact method : </a:t>
            </a:r>
            <a:r>
              <a:rPr lang="en-US" altLang="ko-KR" dirty="0" err="1"/>
              <a:t>elrm</a:t>
            </a:r>
            <a:r>
              <a:rPr lang="en-US" altLang="ko-KR" dirty="0"/>
              <a:t>, </a:t>
            </a:r>
            <a:r>
              <a:rPr lang="en-US" altLang="ko-KR" dirty="0" err="1"/>
              <a:t>logistf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elrm</a:t>
            </a:r>
            <a:r>
              <a:rPr lang="en-US" altLang="ko-KR" dirty="0"/>
              <a:t> function allows grouped and ungrouped data.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logistf</a:t>
            </a:r>
            <a:r>
              <a:rPr lang="en-US" altLang="ko-KR" dirty="0"/>
              <a:t> function allows only ungrouped data.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elrm</a:t>
            </a:r>
            <a:r>
              <a:rPr lang="en-US" altLang="ko-KR" dirty="0"/>
              <a:t> function reports </a:t>
            </a:r>
            <a:r>
              <a:rPr lang="en-US" altLang="ko-KR" dirty="0">
                <a:solidFill>
                  <a:srgbClr val="FF0000"/>
                </a:solidFill>
              </a:rPr>
              <a:t>the 95% conﬁdence interval</a:t>
            </a:r>
            <a:r>
              <a:rPr lang="en-US" altLang="ko-KR" dirty="0"/>
              <a:t>, but it is recommended to use </a:t>
            </a:r>
            <a:r>
              <a:rPr lang="en-US" altLang="ko-KR" dirty="0">
                <a:solidFill>
                  <a:srgbClr val="FF0000"/>
                </a:solidFill>
              </a:rPr>
              <a:t>the mid P 95% conﬁdence interval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logistf</a:t>
            </a:r>
            <a:r>
              <a:rPr lang="en-US" altLang="ko-KR" dirty="0"/>
              <a:t> function reports confidence interval based on profile likelihood.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7605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389914" y="0"/>
            <a:ext cx="5802086" cy="6858000"/>
          </a:xfrm>
          <a:prstGeom prst="rect">
            <a:avLst/>
          </a:prstGeom>
          <a:pattFill prst="openDmn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764110" y="775864"/>
            <a:ext cx="242789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05601" y="643032"/>
            <a:ext cx="2994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dist"/>
            <a:r>
              <a:rPr lang="en-US" altLang="ko-KR" sz="3200" dirty="0"/>
              <a:t>Reference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0" y="775864"/>
            <a:ext cx="118800" cy="319113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2965" y="1870839"/>
            <a:ext cx="11246069" cy="4582514"/>
          </a:xfrm>
          <a:prstGeom prst="rect">
            <a:avLst/>
          </a:prstGeom>
          <a:solidFill>
            <a:schemeClr val="bg1">
              <a:alpha val="67000"/>
            </a:schemeClr>
          </a:solidFill>
          <a:ln w="3175">
            <a:solidFill>
              <a:schemeClr val="bg1">
                <a:lumMod val="85000"/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935420"/>
            <a:ext cx="24264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296B5B4-0085-4285-91EB-EC517AA17A37}"/>
              </a:ext>
            </a:extLst>
          </p:cNvPr>
          <p:cNvSpPr txBox="1"/>
          <p:nvPr/>
        </p:nvSpPr>
        <p:spPr>
          <a:xfrm>
            <a:off x="989901" y="2357306"/>
            <a:ext cx="9127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[1] A.AGRESTI. AN INTRODUCTION TO CATEGORICAL DATA ANALYSIS</a:t>
            </a:r>
          </a:p>
          <a:p>
            <a:r>
              <a:rPr lang="en-US" altLang="ko-KR" dirty="0"/>
              <a:t>[2] D.HOSMER, S.LEMESHOW, R.STURDIVANT. Applied Logistic Regression</a:t>
            </a:r>
          </a:p>
          <a:p>
            <a:r>
              <a:rPr lang="en-US" altLang="ko-KR" dirty="0"/>
              <a:t>[3] C.MEHTA, N.PATEL. EXACT LOGISTIC REGRESSION : THEORY AND EXAMPLES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4134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4905" y="5005541"/>
            <a:ext cx="276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900767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227" y="663337"/>
            <a:ext cx="48088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When Exact Method is needed</a:t>
            </a:r>
            <a:endParaRPr lang="ko-KR" altLang="en-US" sz="1050" dirty="0"/>
          </a:p>
          <a:p>
            <a:pPr algn="l"/>
            <a:r>
              <a:rPr lang="en-US" altLang="ko-KR" sz="1050" dirty="0"/>
              <a:t> 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6833" t="33315" r="66232" b="44206"/>
          <a:stretch/>
        </p:blipFill>
        <p:spPr>
          <a:xfrm>
            <a:off x="2888018" y="3249301"/>
            <a:ext cx="6194066" cy="2312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227" y="1248112"/>
            <a:ext cx="648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Infinite Effect Estimate: Quantitative Predictor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1507" y="2092471"/>
            <a:ext cx="870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observing only successes or only failures over certain ranges of predictor values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4079" y="2514841"/>
            <a:ext cx="52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en-US" altLang="ko-KR" dirty="0"/>
              <a:t>ML estimates being infinite or not existing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8270" y="5658843"/>
            <a:ext cx="903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 the likelihood function keeps increasing as β increases, and its ML estimate is ∞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91354" y="6125409"/>
            <a:ext cx="68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en-US" altLang="ko-KR" b="1" dirty="0"/>
              <a:t>standard errors of parameter estimates </a:t>
            </a:r>
            <a:r>
              <a:rPr lang="en-US" altLang="ko-KR" dirty="0"/>
              <a:t>become greater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FC3172-40A6-4C5A-B4CD-455EE1F68FA6}"/>
              </a:ext>
            </a:extLst>
          </p:cNvPr>
          <p:cNvSpPr/>
          <p:nvPr/>
        </p:nvSpPr>
        <p:spPr>
          <a:xfrm>
            <a:off x="1578269" y="2083583"/>
            <a:ext cx="9035462" cy="8401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8BB84E-930C-4FC7-8EAC-F0C47FC8FCFD}"/>
              </a:ext>
            </a:extLst>
          </p:cNvPr>
          <p:cNvSpPr/>
          <p:nvPr/>
        </p:nvSpPr>
        <p:spPr>
          <a:xfrm>
            <a:off x="1741507" y="5609888"/>
            <a:ext cx="9035462" cy="88905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58364-C28E-41F9-9FC0-FAB5894BFF8F}"/>
              </a:ext>
            </a:extLst>
          </p:cNvPr>
          <p:cNvSpPr txBox="1"/>
          <p:nvPr/>
        </p:nvSpPr>
        <p:spPr>
          <a:xfrm>
            <a:off x="6411642" y="5550592"/>
            <a:ext cx="28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^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F62DB-91DB-4BA1-8E3F-33ABFEDFB39D}"/>
              </a:ext>
            </a:extLst>
          </p:cNvPr>
          <p:cNvSpPr txBox="1"/>
          <p:nvPr/>
        </p:nvSpPr>
        <p:spPr>
          <a:xfrm>
            <a:off x="4197425" y="5363667"/>
            <a:ext cx="37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58699-678D-420D-AA67-E2FEE9280306}"/>
              </a:ext>
            </a:extLst>
          </p:cNvPr>
          <p:cNvSpPr txBox="1"/>
          <p:nvPr/>
        </p:nvSpPr>
        <p:spPr>
          <a:xfrm>
            <a:off x="4610427" y="5377127"/>
            <a:ext cx="37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1F8098-8FF4-481E-A4FE-193C699B566A}"/>
              </a:ext>
            </a:extLst>
          </p:cNvPr>
          <p:cNvSpPr txBox="1"/>
          <p:nvPr/>
        </p:nvSpPr>
        <p:spPr>
          <a:xfrm>
            <a:off x="5023430" y="5377126"/>
            <a:ext cx="37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30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CBC95-8882-4529-B3EB-1BC7CDEDCE96}"/>
              </a:ext>
            </a:extLst>
          </p:cNvPr>
          <p:cNvSpPr txBox="1"/>
          <p:nvPr/>
        </p:nvSpPr>
        <p:spPr>
          <a:xfrm>
            <a:off x="5436432" y="5377125"/>
            <a:ext cx="37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40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FDBF9-581B-42D0-B9A5-86803F64D96D}"/>
              </a:ext>
            </a:extLst>
          </p:cNvPr>
          <p:cNvSpPr txBox="1"/>
          <p:nvPr/>
        </p:nvSpPr>
        <p:spPr>
          <a:xfrm>
            <a:off x="5848911" y="5353701"/>
            <a:ext cx="37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50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E91745-1575-4D71-ADF6-C4447EE841F7}"/>
              </a:ext>
            </a:extLst>
          </p:cNvPr>
          <p:cNvSpPr txBox="1"/>
          <p:nvPr/>
        </p:nvSpPr>
        <p:spPr>
          <a:xfrm>
            <a:off x="6357829" y="5339527"/>
            <a:ext cx="37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60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32A5F2-2A6D-4C48-A01E-D890344676AB}"/>
              </a:ext>
            </a:extLst>
          </p:cNvPr>
          <p:cNvSpPr txBox="1"/>
          <p:nvPr/>
        </p:nvSpPr>
        <p:spPr>
          <a:xfrm>
            <a:off x="6819348" y="5339527"/>
            <a:ext cx="37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70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6246E9-4727-441F-ABA6-AF297DAA799D}"/>
              </a:ext>
            </a:extLst>
          </p:cNvPr>
          <p:cNvSpPr txBox="1"/>
          <p:nvPr/>
        </p:nvSpPr>
        <p:spPr>
          <a:xfrm>
            <a:off x="7248561" y="5350883"/>
            <a:ext cx="37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80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D359B8-01A9-4A26-AE54-1283DD714663}"/>
              </a:ext>
            </a:extLst>
          </p:cNvPr>
          <p:cNvSpPr txBox="1"/>
          <p:nvPr/>
        </p:nvSpPr>
        <p:spPr>
          <a:xfrm>
            <a:off x="7610261" y="5350883"/>
            <a:ext cx="37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90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552966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227" y="663337"/>
            <a:ext cx="48088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When Exact Method is needed</a:t>
            </a:r>
            <a:endParaRPr lang="ko-KR" altLang="en-US" sz="1050" dirty="0"/>
          </a:p>
          <a:p>
            <a:pPr algn="l"/>
            <a:r>
              <a:rPr lang="en-US" altLang="ko-KR" sz="1050" dirty="0"/>
              <a:t> </a:t>
            </a:r>
            <a:endParaRPr lang="ko-KR" alt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231228" y="1248112"/>
            <a:ext cx="55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Infinite Effect Estimate: Categorical Predictors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460" y="2464049"/>
            <a:ext cx="586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ML estimate of the effect is the sample log odds ratio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514" y="3260008"/>
            <a:ext cx="54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en-US" altLang="ko-KR" dirty="0"/>
              <a:t>ML estimate is plus or minus infinity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8862" y="2833381"/>
            <a:ext cx="37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When one of the cell counts is 0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612ECE6-D74C-412C-9364-1F3A993B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8" t="30354" r="68492" b="27600"/>
          <a:stretch/>
        </p:blipFill>
        <p:spPr>
          <a:xfrm>
            <a:off x="6796083" y="1266371"/>
            <a:ext cx="4572001" cy="432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CFBE8-8715-4B9B-9483-B7CD4BFCFC88}"/>
              </a:ext>
            </a:extLst>
          </p:cNvPr>
          <p:cNvSpPr txBox="1"/>
          <p:nvPr/>
        </p:nvSpPr>
        <p:spPr>
          <a:xfrm>
            <a:off x="1072563" y="4120191"/>
            <a:ext cx="4945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When any marginal counts corresponding to terms in a model equal zero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95182-6B2E-4343-BF24-ADF2A3888A7E}"/>
              </a:ext>
            </a:extLst>
          </p:cNvPr>
          <p:cNvSpPr txBox="1"/>
          <p:nvPr/>
        </p:nvSpPr>
        <p:spPr>
          <a:xfrm>
            <a:off x="729513" y="5090206"/>
            <a:ext cx="54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en-US" altLang="ko-KR" dirty="0"/>
              <a:t>infinite estimates occur for that term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35CFAA-2C05-417A-96F5-B5D97D5E6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5" t="42963" r="70938" b="52222"/>
          <a:stretch/>
        </p:blipFill>
        <p:spPr>
          <a:xfrm>
            <a:off x="7407032" y="5754393"/>
            <a:ext cx="3775446" cy="71131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782DD8-9DEE-4478-929C-86A960C5130B}"/>
              </a:ext>
            </a:extLst>
          </p:cNvPr>
          <p:cNvSpPr/>
          <p:nvPr/>
        </p:nvSpPr>
        <p:spPr>
          <a:xfrm>
            <a:off x="432474" y="2375597"/>
            <a:ext cx="5935447" cy="13558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0F7E20-EE54-46AB-82AA-43C6D02D98B4}"/>
              </a:ext>
            </a:extLst>
          </p:cNvPr>
          <p:cNvSpPr/>
          <p:nvPr/>
        </p:nvSpPr>
        <p:spPr>
          <a:xfrm>
            <a:off x="1072563" y="4100822"/>
            <a:ext cx="4829473" cy="14908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3CAAAF-B792-4851-AE8B-A1C20E9E7DD8}"/>
              </a:ext>
            </a:extLst>
          </p:cNvPr>
          <p:cNvSpPr/>
          <p:nvPr/>
        </p:nvSpPr>
        <p:spPr>
          <a:xfrm>
            <a:off x="10344838" y="2181340"/>
            <a:ext cx="174589" cy="205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E4899B-4409-419C-B491-13632315B2BB}"/>
              </a:ext>
            </a:extLst>
          </p:cNvPr>
          <p:cNvSpPr/>
          <p:nvPr/>
        </p:nvSpPr>
        <p:spPr>
          <a:xfrm>
            <a:off x="10344837" y="3406515"/>
            <a:ext cx="174589" cy="205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D09E94-C41B-4689-9026-903C5619EE31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9305F0-70DB-493D-85DE-4F56F027A171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957F1-3CE7-4AA8-AE28-D1B116C432B3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0D745F-8A60-4EF7-9040-D7F1A2343C19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3789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227" y="663337"/>
            <a:ext cx="48088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When Exact Method is needed</a:t>
            </a:r>
            <a:endParaRPr lang="ko-KR" altLang="en-US" sz="1050" dirty="0"/>
          </a:p>
          <a:p>
            <a:pPr algn="l"/>
            <a:endParaRPr lang="ko-KR" alt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231228" y="1248112"/>
            <a:ext cx="564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Effect of Small Samples on X and G Tests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85133-0098-4697-8191-94DD63B0A0F0}"/>
              </a:ext>
            </a:extLst>
          </p:cNvPr>
          <p:cNvSpPr txBox="1"/>
          <p:nvPr/>
        </p:nvSpPr>
        <p:spPr>
          <a:xfrm>
            <a:off x="2058470" y="1904300"/>
            <a:ext cx="846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true sampling distributions of goodness-of-fit statistics are approximately chi-squared, for large sample size 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F257C-58DB-4CEB-9238-1DDA5DCAA996}"/>
              </a:ext>
            </a:extLst>
          </p:cNvPr>
          <p:cNvSpPr txBox="1"/>
          <p:nvPr/>
        </p:nvSpPr>
        <p:spPr>
          <a:xfrm>
            <a:off x="953287" y="2775314"/>
            <a:ext cx="1067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adequacy of the chi-squared approximation depends both on n and on the number of cells.</a:t>
            </a:r>
          </a:p>
          <a:p>
            <a:r>
              <a:rPr lang="en-US" altLang="ko-KR" dirty="0"/>
              <a:t>It tends to improve as the average number of observations per cell increases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505C5-A807-4E8D-9569-18EACEDF0B53}"/>
              </a:ext>
            </a:extLst>
          </p:cNvPr>
          <p:cNvSpPr txBox="1"/>
          <p:nvPr/>
        </p:nvSpPr>
        <p:spPr>
          <a:xfrm>
            <a:off x="396482" y="5447844"/>
            <a:ext cx="1211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X  statistic tends to be valid with smaller samples and sparser tables than G.</a:t>
            </a:r>
          </a:p>
          <a:p>
            <a:r>
              <a:rPr lang="en-US" altLang="ko-KR" dirty="0"/>
              <a:t>The distribution of G is usually poorly approximated by chi-squared when n/(number of cells) is less than 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7D7BF-99DC-4D0E-A925-DEA2DD7E51B7}"/>
              </a:ext>
            </a:extLst>
          </p:cNvPr>
          <p:cNvSpPr txBox="1"/>
          <p:nvPr/>
        </p:nvSpPr>
        <p:spPr>
          <a:xfrm>
            <a:off x="2408937" y="3646328"/>
            <a:ext cx="776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However, the chi-squared approximation can be poor for sparse tables containing both very small and very large fitted values.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F1D2B-56BA-44F3-996A-D6F248E0772A}"/>
              </a:ext>
            </a:extLst>
          </p:cNvPr>
          <p:cNvSpPr txBox="1"/>
          <p:nvPr/>
        </p:nvSpPr>
        <p:spPr>
          <a:xfrm>
            <a:off x="2910001" y="4676836"/>
            <a:ext cx="67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it is safer to use a small-sample, exact test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E98D9-3BC1-4A3F-9ACF-356F38D3C2C9}"/>
              </a:ext>
            </a:extLst>
          </p:cNvPr>
          <p:cNvSpPr txBox="1"/>
          <p:nvPr/>
        </p:nvSpPr>
        <p:spPr>
          <a:xfrm>
            <a:off x="1044342" y="5350801"/>
            <a:ext cx="12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89C05C-EC6C-4F76-AA7D-65DA389724D1}"/>
              </a:ext>
            </a:extLst>
          </p:cNvPr>
          <p:cNvSpPr txBox="1"/>
          <p:nvPr/>
        </p:nvSpPr>
        <p:spPr>
          <a:xfrm>
            <a:off x="8798400" y="5359981"/>
            <a:ext cx="12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2937E-F680-468D-9098-DB685838EB39}"/>
              </a:ext>
            </a:extLst>
          </p:cNvPr>
          <p:cNvSpPr txBox="1"/>
          <p:nvPr/>
        </p:nvSpPr>
        <p:spPr>
          <a:xfrm>
            <a:off x="2595885" y="5635404"/>
            <a:ext cx="12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AB24B-14F1-4B41-AD00-ACBE11F8862D}"/>
              </a:ext>
            </a:extLst>
          </p:cNvPr>
          <p:cNvSpPr txBox="1"/>
          <p:nvPr/>
        </p:nvSpPr>
        <p:spPr>
          <a:xfrm>
            <a:off x="3455200" y="1129496"/>
            <a:ext cx="12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818564-E005-48A3-8DD0-5AED288059E3}"/>
              </a:ext>
            </a:extLst>
          </p:cNvPr>
          <p:cNvSpPr txBox="1"/>
          <p:nvPr/>
        </p:nvSpPr>
        <p:spPr>
          <a:xfrm>
            <a:off x="4136410" y="1118379"/>
            <a:ext cx="12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620BD7-B744-4A97-B705-3A816DA3AAC4}"/>
              </a:ext>
            </a:extLst>
          </p:cNvPr>
          <p:cNvSpPr/>
          <p:nvPr/>
        </p:nvSpPr>
        <p:spPr>
          <a:xfrm>
            <a:off x="2408937" y="3646328"/>
            <a:ext cx="7561328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D5E147-7070-42F6-9A1E-74CB19D81B58}"/>
              </a:ext>
            </a:extLst>
          </p:cNvPr>
          <p:cNvSpPr/>
          <p:nvPr/>
        </p:nvSpPr>
        <p:spPr>
          <a:xfrm>
            <a:off x="396482" y="5350801"/>
            <a:ext cx="11545804" cy="8438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D2855E-2CE0-4C13-B188-B3B617909825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1EB2B-ECD5-476F-82C4-D30B86734C05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Chapter2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AD29E2-BF3B-4B82-AD16-CE6FB01D5CA5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9A6C37-F5F8-4FCA-8912-6DFA8E9FEA15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6997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Exact Method</a:t>
            </a:r>
            <a:endParaRPr lang="ko-KR" altLang="en-US" sz="105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16638" y="3098322"/>
            <a:ext cx="1359668" cy="1454155"/>
            <a:chOff x="3307640" y="2832300"/>
            <a:chExt cx="1359668" cy="145415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923" y="2832300"/>
              <a:ext cx="757088" cy="757088"/>
            </a:xfrm>
            <a:prstGeom prst="rect">
              <a:avLst/>
            </a:prstGeom>
          </p:spPr>
        </p:pic>
        <p:cxnSp>
          <p:nvCxnSpPr>
            <p:cNvPr id="31" name="직선 연결선 30"/>
            <p:cNvCxnSpPr/>
            <p:nvPr/>
          </p:nvCxnSpPr>
          <p:spPr>
            <a:xfrm>
              <a:off x="3564467" y="3800008"/>
              <a:ext cx="846000" cy="0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3877667" y="3774808"/>
              <a:ext cx="219600" cy="50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07640" y="3978678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chemeClr val="tx1">
                        <a:lumMod val="75000"/>
                        <a:lumOff val="25000"/>
                        <a:alpha val="2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pPr algn="ctr"/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Exact Method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90348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Exact Method</a:t>
            </a:r>
            <a:endParaRPr lang="ko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ADCC1F-A793-46DA-A52A-BEBCEEF0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0" y="1383707"/>
            <a:ext cx="5953125" cy="2476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FB68FC-70AF-4E43-BF72-6262D35D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1" y="3860207"/>
            <a:ext cx="4257675" cy="1000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B4DF09-8981-4EB9-A2FA-E211489D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1" y="4967724"/>
            <a:ext cx="2971800" cy="714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6B1397-6A2C-4A2C-BB49-7F292300B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428" y="3958817"/>
            <a:ext cx="4210050" cy="222885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F1455D5-596B-4DCA-AF4B-3FAE9C7F6AEC}"/>
              </a:ext>
            </a:extLst>
          </p:cNvPr>
          <p:cNvSpPr/>
          <p:nvPr/>
        </p:nvSpPr>
        <p:spPr>
          <a:xfrm>
            <a:off x="5478011" y="4742774"/>
            <a:ext cx="1073791" cy="449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91225-26DA-4B0C-BDC5-7FD88086B00B}"/>
              </a:ext>
            </a:extLst>
          </p:cNvPr>
          <p:cNvSpPr txBox="1"/>
          <p:nvPr/>
        </p:nvSpPr>
        <p:spPr>
          <a:xfrm>
            <a:off x="5872294" y="6224631"/>
            <a:ext cx="531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P-value for two sided is 2*(0.229+0.014) = 0.486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88E0E-ED53-4FA5-B66E-37C50064366D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EC272-591D-48BF-AD85-A249D63350DB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77DE6-A557-484E-9443-19A8DC8F5F37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C9C688-3F57-4B8F-BDBB-C652E81FC208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4632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17" y="18918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88037-2AE6-4B86-AFEA-F850604B9E64}"/>
              </a:ext>
            </a:extLst>
          </p:cNvPr>
          <p:cNvSpPr txBox="1"/>
          <p:nvPr/>
        </p:nvSpPr>
        <p:spPr>
          <a:xfrm>
            <a:off x="231227" y="663337"/>
            <a:ext cx="480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l"/>
            <a:r>
              <a:rPr lang="en-US" altLang="ko-KR" sz="1050" dirty="0"/>
              <a:t>Exact Method</a:t>
            </a:r>
            <a:endParaRPr lang="ko-KR" altLang="en-US" sz="1050" dirty="0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4C06F0F6-4985-4BA9-9E63-F26D001FAB41}"/>
              </a:ext>
            </a:extLst>
          </p:cNvPr>
          <p:cNvGraphicFramePr>
            <a:graphicFrameLocks noGrp="1"/>
          </p:cNvGraphicFramePr>
          <p:nvPr/>
        </p:nvGraphicFramePr>
        <p:xfrm>
          <a:off x="369114" y="1383707"/>
          <a:ext cx="2927760" cy="28708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3880">
                  <a:extLst>
                    <a:ext uri="{9D8B030D-6E8A-4147-A177-3AD203B41FA5}">
                      <a16:colId xmlns:a16="http://schemas.microsoft.com/office/drawing/2014/main" val="2693809136"/>
                    </a:ext>
                  </a:extLst>
                </a:gridCol>
                <a:gridCol w="1463880">
                  <a:extLst>
                    <a:ext uri="{9D8B030D-6E8A-4147-A177-3AD203B41FA5}">
                      <a16:colId xmlns:a16="http://schemas.microsoft.com/office/drawing/2014/main" val="3991971667"/>
                    </a:ext>
                  </a:extLst>
                </a:gridCol>
              </a:tblGrid>
              <a:tr h="3189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 (1 if Milk, 0 if Tea)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 (1 if Milk, 0 if Tea)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5129"/>
                  </a:ext>
                </a:extLst>
              </a:tr>
              <a:tr h="318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042455"/>
                  </a:ext>
                </a:extLst>
              </a:tr>
              <a:tr h="318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515463"/>
                  </a:ext>
                </a:extLst>
              </a:tr>
              <a:tr h="318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59774"/>
                  </a:ext>
                </a:extLst>
              </a:tr>
              <a:tr h="318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525054"/>
                  </a:ext>
                </a:extLst>
              </a:tr>
              <a:tr h="318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620200"/>
                  </a:ext>
                </a:extLst>
              </a:tr>
              <a:tr h="318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31090"/>
                  </a:ext>
                </a:extLst>
              </a:tr>
              <a:tr h="318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29688"/>
                  </a:ext>
                </a:extLst>
              </a:tr>
              <a:tr h="318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982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6D686-327A-4B0A-9148-F3847AF0CA45}"/>
                  </a:ext>
                </a:extLst>
              </p:cNvPr>
              <p:cNvSpPr txBox="1"/>
              <p:nvPr/>
            </p:nvSpPr>
            <p:spPr>
              <a:xfrm>
                <a:off x="3429376" y="1383707"/>
                <a:ext cx="9479560" cy="4558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logit( E(Y|X=x) ) = b0 + b1*x</a:t>
                </a:r>
              </a:p>
              <a:p>
                <a:r>
                  <a:rPr lang="en-US" altLang="ko-KR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, 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⁡[ 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1∗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]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limLoc m:val="subSu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[1+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1∗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 ]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r>
                  <a:rPr lang="en-US" altLang="ko-KR" dirty="0"/>
                  <a:t>L(b1) =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, 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|m 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⁡[ </m:t>
                        </m:r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∗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1∗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]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⁡[ </m:t>
                            </m:r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∗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1∗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US" altLang="ko-KR" dirty="0"/>
                  <a:t>   (Sufficiency)</a:t>
                </a:r>
              </a:p>
              <a:p>
                <a:r>
                  <a:rPr lang="en-US" altLang="ko-KR" dirty="0"/>
                  <a:t>,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where m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, R = {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,….,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)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altLang="ko-KR" dirty="0">
                  <a:solidFill>
                    <a:srgbClr val="FF0000"/>
                  </a:solidFill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∗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(Sufficient Statistic for b1)</a:t>
                </a:r>
              </a:p>
              <a:p>
                <a:r>
                  <a:rPr lang="en-US" altLang="ko-KR" dirty="0"/>
                  <a:t>P(T=t)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1)</m:t>
                            </m:r>
                          </m:e>
                        </m:nary>
                      </m:den>
                    </m:f>
                  </m:oMath>
                </a14:m>
                <a:endParaRPr lang="en-US" altLang="ko-KR" dirty="0"/>
              </a:p>
              <a:p>
                <a:r>
                  <a:rPr lang="en-US" altLang="ko-KR" dirty="0"/>
                  <a:t>,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where c(t) denotes the number of possible allocations of 0 and 1 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,….,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) </a:t>
                </a:r>
              </a:p>
              <a:p>
                <a:r>
                  <a:rPr lang="en-US" altLang="ko-KR" dirty="0">
                    <a:solidFill>
                      <a:srgbClr val="FF0000"/>
                    </a:solidFill>
                  </a:rPr>
                  <a:t>such that t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</m:e>
                    </m:nary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and S denotes the set of allocations of 0 and 1 to</a:t>
                </a:r>
              </a:p>
              <a:p>
                <a:r>
                  <a:rPr lang="en-US" altLang="ko-KR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,….,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) such that m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6D686-327A-4B0A-9148-F3847AF0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376" y="1383707"/>
                <a:ext cx="9479560" cy="4558877"/>
              </a:xfrm>
              <a:prstGeom prst="rect">
                <a:avLst/>
              </a:prstGeom>
              <a:blipFill>
                <a:blip r:embed="rId2"/>
                <a:stretch>
                  <a:fillRect l="-579" t="-802" b="-74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249F6C95-0C48-4036-87E5-F711BE13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74" y="4597993"/>
            <a:ext cx="1157787" cy="876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0FCBE4-1199-4FFD-8D4D-B8C0EE5AE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74" y="5584604"/>
            <a:ext cx="1333500" cy="4981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57D2D0-2865-4C59-96BF-3EFC6FAD3C6B}"/>
              </a:ext>
            </a:extLst>
          </p:cNvPr>
          <p:cNvSpPr txBox="1"/>
          <p:nvPr/>
        </p:nvSpPr>
        <p:spPr>
          <a:xfrm>
            <a:off x="10289781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0B085-A44B-4980-BFE8-70825A4CB68C}"/>
              </a:ext>
            </a:extLst>
          </p:cNvPr>
          <p:cNvSpPr txBox="1"/>
          <p:nvPr/>
        </p:nvSpPr>
        <p:spPr>
          <a:xfrm>
            <a:off x="9292771" y="261825"/>
            <a:ext cx="997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Chapter2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A1713A-BEB1-4BD9-89DB-76B1AFA445B3}"/>
              </a:ext>
            </a:extLst>
          </p:cNvPr>
          <p:cNvSpPr txBox="1"/>
          <p:nvPr/>
        </p:nvSpPr>
        <p:spPr>
          <a:xfrm>
            <a:off x="8305708" y="261825"/>
            <a:ext cx="98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 b="1">
                <a:ln>
                  <a:solidFill>
                    <a:schemeClr val="tx1">
                      <a:lumMod val="75000"/>
                      <a:lumOff val="25000"/>
                      <a:alpha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Chapter1</a:t>
            </a:r>
            <a:endParaRPr lang="ko-KR" altLang="en-US" dirty="0">
              <a:ln>
                <a:solidFill>
                  <a:schemeClr val="bg2">
                    <a:lumMod val="50000"/>
                    <a:alpha val="25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31A99E-7115-4B10-ACA9-9F415EBF29DA}"/>
              </a:ext>
            </a:extLst>
          </p:cNvPr>
          <p:cNvSpPr txBox="1"/>
          <p:nvPr/>
        </p:nvSpPr>
        <p:spPr>
          <a:xfrm>
            <a:off x="11182478" y="261825"/>
            <a:ext cx="8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1200">
                <a:ln>
                  <a:solidFill>
                    <a:schemeClr val="bg2">
                      <a:lumMod val="50000"/>
                      <a:alpha val="2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3099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2397</Words>
  <Application>Microsoft Office PowerPoint</Application>
  <PresentationFormat>와이드스크린</PresentationFormat>
  <Paragraphs>489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Cambria Math</vt:lpstr>
      <vt:lpstr>나눔바른고딕 UltraLight</vt:lpstr>
      <vt:lpstr>Arial</vt:lpstr>
      <vt:lpstr>나눔바른고딕 Light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honghee choi</dc:creator>
  <cp:lastModifiedBy>kim minsu</cp:lastModifiedBy>
  <cp:revision>107</cp:revision>
  <cp:lastPrinted>2019-11-21T06:04:27Z</cp:lastPrinted>
  <dcterms:created xsi:type="dcterms:W3CDTF">2018-05-07T04:27:47Z</dcterms:created>
  <dcterms:modified xsi:type="dcterms:W3CDTF">2019-11-21T07:02:47Z</dcterms:modified>
</cp:coreProperties>
</file>